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6"/>
  </p:notesMasterIdLst>
  <p:sldIdLst>
    <p:sldId id="699" r:id="rId3"/>
    <p:sldId id="810" r:id="rId4"/>
    <p:sldId id="811" r:id="rId5"/>
    <p:sldId id="812" r:id="rId6"/>
    <p:sldId id="813" r:id="rId7"/>
    <p:sldId id="814" r:id="rId8"/>
    <p:sldId id="815" r:id="rId9"/>
    <p:sldId id="816" r:id="rId10"/>
    <p:sldId id="817" r:id="rId11"/>
    <p:sldId id="818" r:id="rId12"/>
    <p:sldId id="819" r:id="rId13"/>
    <p:sldId id="820" r:id="rId14"/>
    <p:sldId id="821" r:id="rId15"/>
    <p:sldId id="822" r:id="rId16"/>
    <p:sldId id="823" r:id="rId17"/>
    <p:sldId id="824" r:id="rId18"/>
    <p:sldId id="825" r:id="rId19"/>
    <p:sldId id="826" r:id="rId20"/>
    <p:sldId id="827" r:id="rId21"/>
    <p:sldId id="828" r:id="rId22"/>
    <p:sldId id="829" r:id="rId23"/>
    <p:sldId id="830" r:id="rId24"/>
    <p:sldId id="831" r:id="rId25"/>
    <p:sldId id="832" r:id="rId26"/>
    <p:sldId id="833" r:id="rId27"/>
    <p:sldId id="834" r:id="rId28"/>
    <p:sldId id="835" r:id="rId29"/>
    <p:sldId id="836" r:id="rId30"/>
    <p:sldId id="837" r:id="rId31"/>
    <p:sldId id="838" r:id="rId32"/>
    <p:sldId id="839" r:id="rId33"/>
    <p:sldId id="840" r:id="rId34"/>
    <p:sldId id="841" r:id="rId35"/>
    <p:sldId id="842" r:id="rId36"/>
    <p:sldId id="843" r:id="rId37"/>
    <p:sldId id="844" r:id="rId38"/>
    <p:sldId id="845" r:id="rId39"/>
    <p:sldId id="846" r:id="rId40"/>
    <p:sldId id="847" r:id="rId41"/>
    <p:sldId id="848" r:id="rId42"/>
    <p:sldId id="764" r:id="rId43"/>
    <p:sldId id="702" r:id="rId44"/>
    <p:sldId id="679" r:id="rId45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0477"/>
    <a:srgbClr val="2462B0"/>
    <a:srgbClr val="E14A30"/>
    <a:srgbClr val="FDBA14"/>
    <a:srgbClr val="000000"/>
    <a:srgbClr val="D83F3F"/>
    <a:srgbClr val="FFCE33"/>
    <a:srgbClr val="22B1BF"/>
    <a:srgbClr val="499DCC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30" autoAdjust="0"/>
    <p:restoredTop sz="86447" autoAdjust="0"/>
  </p:normalViewPr>
  <p:slideViewPr>
    <p:cSldViewPr snapToGrid="0">
      <p:cViewPr>
        <p:scale>
          <a:sx n="83" d="100"/>
          <a:sy n="83" d="100"/>
        </p:scale>
        <p:origin x="-78" y="-6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A8BF3-28B4-4D29-8143-291BBD75E4ED}" type="datetimeFigureOut">
              <a:rPr lang="vi-VN" smtClean="0"/>
              <a:t>14/03/2020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BCFDA-27A2-45EC-9890-6B4CDA215AA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75822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BCFDA-27A2-45EC-9890-6B4CDA215AA0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31348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4312BD-C957-47F6-9609-7C3D10866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86417"/>
          </a:xfrm>
        </p:spPr>
        <p:txBody>
          <a:bodyPr anchor="b"/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F25837F-8C6B-4F04-9A01-36F9C0777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90260"/>
            <a:ext cx="9144000" cy="106754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A208C0B-8F0E-45AC-8A5F-73E91FFE6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E09A07F-AF8B-455B-9CF1-96C49D9DF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  <p:sp>
        <p:nvSpPr>
          <p:cNvPr id="19" name="Rectangle 18"/>
          <p:cNvSpPr/>
          <p:nvPr userDrawn="1"/>
        </p:nvSpPr>
        <p:spPr>
          <a:xfrm>
            <a:off x="0" y="-17461"/>
            <a:ext cx="12192000" cy="621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9041"/>
            <a:ext cx="12200878" cy="695325"/>
          </a:xfrm>
          <a:prstGeom prst="rect">
            <a:avLst/>
          </a:prstGeom>
        </p:spPr>
      </p:pic>
      <p:pic>
        <p:nvPicPr>
          <p:cNvPr id="18" name="Picture 17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476" y="147718"/>
            <a:ext cx="2896235" cy="4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18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5476E83-14A5-4D2B-8BD8-37CA5F407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CD8F40AB-8BDC-4478-9707-A74E87984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7A20860-B9BF-4AF1-8512-F46CCEB9F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3CC4875-5E3B-4A11-AE37-35EB7F30E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515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FD0BEEA7-B126-4372-8699-B148BE7750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EF233BDC-705A-47B0-8E6C-FB68332FC4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1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B63FCCF-8987-4909-99D0-0703AD4FF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A2C0C29-05BA-42B7-9995-CFE659002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55923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5258C-0E73-48C3-933C-EA2F505AD491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14/03/2020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576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7A9ED-C2F5-4634-99DA-1F64BC2CCE03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14/03/2020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635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44491-D23A-4D44-A0D8-46DF6ABF3EB1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14/03/2020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964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F522A-3971-4BF1-9667-EDA3A9BB227B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14/03/2020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732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C19D7-A3AA-4023-84A0-FAD56F0349C0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14/03/2020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8446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01F0F-7430-454A-9F74-B8317E7CC42E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14/03/2020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9943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BF7E-54AD-4E38-90FC-966443D023B7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14/03/2020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9424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48FC8-D19F-45FA-A611-8D55E07343DE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14/03/2020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510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55DB36-0E1A-4848-9EC4-0357353DE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A6304AB-C35A-491B-A8FE-97CA94F03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27" y="692458"/>
            <a:ext cx="12096884" cy="548450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EBB10F6-26BA-42E8-AA86-7CD09DC4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82C4C3B-D2A7-494D-91D6-C50AFF1D9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752030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FEBD7-5858-49C3-87FA-B91D126E3F5B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14/03/2020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115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9BCF1-3769-480E-97DC-E8A61256B008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14/03/2020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3473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9E6A0-8760-4DA7-8FEA-8C49DE218130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14/03/2020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087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5ED5B-D85A-4EA5-8204-F6CC04620474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14/03/2020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036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FA4AD3-E019-422D-9D5A-14032CCB68DD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14/03/2020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5778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295544F-8A32-4659-B791-D60CF9734EB3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14/03/2020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5982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F11788-EFA1-42B4-8B7A-94FB00D6153B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14/03/2020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47393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96D2E9-7F45-4FFF-9DC8-062EA49BDB01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14/03/2020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3207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3906C1-37FF-43E8-B39B-732E3CC496FB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14/03/2020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8233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E7988A-A6C1-44F8-989C-25538012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AD72AA3-3B8D-4D07-8910-FAAA0FB28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76AEAB1-CE8E-41F6-9D98-3609367C9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1D9D7EE-D098-488F-8300-7C134D4A8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7149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D7B5830-E696-45A2-A73B-510DD9130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CCEA849-81E2-4BE0-8290-8FBE0ADC60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B0BFD9A-38D6-4834-BCC3-516D2B666C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29C265C-E30A-48D2-A801-93AED488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F65783E-592F-4F93-AC1E-0627B82CA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1739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5E52A0-2646-48E5-9972-455E34C11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CDF8A5D-FBEE-4509-BC77-79CAD42F5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0DB4538-9808-4815-9F15-516B1C4F9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55EF3D2-69F5-405F-8043-FB1CADAF22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95342D84-AFF6-481A-A58F-DFBC67D31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4250199-E5D5-4B01-AFD8-27A51BAA5F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0029" y="6423557"/>
            <a:ext cx="2743200" cy="365125"/>
          </a:xfrm>
          <a:prstGeom prst="rect">
            <a:avLst/>
          </a:prstGeom>
        </p:spPr>
        <p:txBody>
          <a:bodyPr/>
          <a:lstStyle/>
          <a:p>
            <a:fld id="{9A641A84-F220-49FB-A1B1-98FF6CFC5A6C}" type="datetime1">
              <a:rPr lang="vi-VN" smtClean="0"/>
              <a:t>14/03/2020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02945508-0E62-4D58-B97F-7824F7851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853C82BA-2516-4372-948C-C42C8D601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74535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4432CF8-7D5B-480F-B838-D37A5DBB7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919" y="86227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001EAA6-3DD2-4DF1-87F1-630AA8965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01EB5FC-C2FB-4B79-866B-8D399692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08805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1AB12899-CA56-4BE2-97B2-2C904F70C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135D1DF-A72A-4D3A-8D9E-88BB9A2F0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5335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F1A6FAD-590D-4C74-BFAB-36CE7BBE6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5D11820-EF58-41A0-9238-4484DE45E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9039D08-D2DE-41F0-BD50-656487C5B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58CBDDC-3B3A-46C4-90C0-AE77DE5DA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0883556-34F2-49D4-9236-E7E80B371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81429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9412E6-03E9-40E7-93E1-5843478C6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B10C008-C2FC-44E0-97D1-C6F97F4647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BB827DE-C886-4A35-9A24-45609CBB2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17351EB-00F6-4AA9-B602-2A7F9A439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08FB513-8A03-47A7-ABA9-5790C24D8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81709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/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 flipH="1">
            <a:off x="0" y="-19411"/>
            <a:ext cx="12192000" cy="622131"/>
          </a:xfrm>
          <a:prstGeom prst="rect">
            <a:avLst/>
          </a:prstGeom>
        </p:spPr>
      </p:pic>
      <p:pic>
        <p:nvPicPr>
          <p:cNvPr id="7" name="Picture 6"/>
          <p:cNvPicPr/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E2157EF0-FA0D-46AC-A44E-30439F0D6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41" y="31548"/>
            <a:ext cx="12096883" cy="532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F22E43A-7AD2-4208-A5E2-3728C5E80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27" y="801157"/>
            <a:ext cx="12096884" cy="5375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8AFBBC9-B8F7-4D8D-91A2-703D35B1E8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738" y="6434136"/>
            <a:ext cx="112612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78D43B6-A609-4282-AF56-EEAE2079EC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3317" y="6423618"/>
            <a:ext cx="674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01540FA-0942-482B-9F37-EA3921DFDA04}" type="slidenum">
              <a:rPr lang="vi-VN" smtClean="0"/>
              <a:pPr/>
              <a:t>‹#›</a:t>
            </a:fld>
            <a:endParaRPr lang="vi-VN"/>
          </a:p>
        </p:txBody>
      </p:sp>
      <p:pic>
        <p:nvPicPr>
          <p:cNvPr id="9" name="Picture 8"/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689" y="108244"/>
            <a:ext cx="2896235" cy="4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00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Arial" panose="020B0604020202020204" pitchFamily="34" charset="0"/>
          <a:ea typeface="Tahoma" panose="020B060403050404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16887-A4C4-459A-9858-87DCA19365F0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14/03/2020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196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mailto:tuyensinh@bachkhoa-aptech.edu.vn" TargetMode="External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1524000" y="2106706"/>
            <a:ext cx="9144000" cy="2504097"/>
          </a:xfrm>
        </p:spPr>
        <p:txBody>
          <a:bodyPr/>
          <a:lstStyle/>
          <a:p>
            <a:r>
              <a:rPr lang="en-US" sz="4000" b="1" smtClean="0">
                <a:solidFill>
                  <a:schemeClr val="tx1"/>
                </a:solidFill>
              </a:rPr>
              <a:t>Bài </a:t>
            </a:r>
            <a:r>
              <a:rPr lang="en-US" sz="4000" b="1" smtClean="0"/>
              <a:t>14</a:t>
            </a:r>
            <a:r>
              <a:rPr lang="en-US" sz="4000" smtClean="0">
                <a:solidFill>
                  <a:schemeClr val="tx1"/>
                </a:solidFill>
              </a:rPr>
              <a:t/>
            </a:r>
            <a:br>
              <a:rPr lang="en-US" sz="4000" smtClean="0">
                <a:solidFill>
                  <a:schemeClr val="tx1"/>
                </a:solidFill>
              </a:rPr>
            </a:br>
            <a:r>
              <a:rPr lang="en-US" sz="4000" smtClean="0"/>
              <a:t>Vòng lặp và mảng</a:t>
            </a:r>
            <a:r>
              <a:rPr lang="en-US" sz="4000" smtClean="0">
                <a:solidFill>
                  <a:schemeClr val="tx1"/>
                </a:solidFill>
              </a:rPr>
              <a:t/>
            </a:r>
            <a:br>
              <a:rPr lang="en-US" sz="4000" smtClean="0">
                <a:solidFill>
                  <a:schemeClr val="tx1"/>
                </a:solidFill>
              </a:rPr>
            </a:b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21" name="Subtitle 20"/>
          <p:cNvSpPr>
            <a:spLocks noGrp="1"/>
          </p:cNvSpPr>
          <p:nvPr>
            <p:ph type="subTitle" idx="1"/>
          </p:nvPr>
        </p:nvSpPr>
        <p:spPr>
          <a:xfrm>
            <a:off x="1524000" y="4692284"/>
            <a:ext cx="9144000" cy="106754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14- Vòng lặp và mảng</a:t>
            </a:r>
            <a:endParaRPr lang="vi-V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9192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8" y="15211"/>
            <a:ext cx="4397586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60" dirty="0"/>
              <a:t>Vòng </a:t>
            </a:r>
            <a:r>
              <a:rPr spc="-5" dirty="0"/>
              <a:t>lặp </a:t>
            </a:r>
            <a:r>
              <a:rPr spc="-41" dirty="0"/>
              <a:t>for</a:t>
            </a:r>
            <a:r>
              <a:rPr spc="-11" dirty="0"/>
              <a:t> </a:t>
            </a:r>
            <a:r>
              <a:rPr dirty="0"/>
              <a:t>4-4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5" y="890395"/>
            <a:ext cx="1377524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-5" dirty="0">
                <a:latin typeface="Calibri"/>
                <a:cs typeface="Calibri"/>
              </a:rPr>
              <a:t>Kết</a:t>
            </a:r>
            <a:r>
              <a:rPr spc="-9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quả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30401" y="1371600"/>
            <a:ext cx="7620000" cy="44089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14- Vòng lặp và mảng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60819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7" y="15211"/>
            <a:ext cx="601725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60" dirty="0"/>
              <a:t>Vòng </a:t>
            </a:r>
            <a:r>
              <a:rPr spc="-5" dirty="0"/>
              <a:t>lặp do-while</a:t>
            </a:r>
            <a:r>
              <a:rPr dirty="0"/>
              <a:t> </a:t>
            </a:r>
            <a:r>
              <a:rPr spc="-5" dirty="0"/>
              <a:t>1-4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11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407415" y="1029463"/>
            <a:ext cx="11468354" cy="814069"/>
          </a:xfrm>
          <a:custGeom>
            <a:avLst/>
            <a:gdLst/>
            <a:ahLst/>
            <a:cxnLst/>
            <a:rect l="l" t="t" r="r" b="b"/>
            <a:pathLst>
              <a:path w="8458200" h="814069">
                <a:moveTo>
                  <a:pt x="8322564" y="0"/>
                </a:moveTo>
                <a:lnTo>
                  <a:pt x="135636" y="0"/>
                </a:lnTo>
                <a:lnTo>
                  <a:pt x="92766" y="6912"/>
                </a:lnTo>
                <a:lnTo>
                  <a:pt x="55533" y="26164"/>
                </a:lnTo>
                <a:lnTo>
                  <a:pt x="26171" y="55522"/>
                </a:lnTo>
                <a:lnTo>
                  <a:pt x="6915" y="92756"/>
                </a:lnTo>
                <a:lnTo>
                  <a:pt x="0" y="135636"/>
                </a:lnTo>
                <a:lnTo>
                  <a:pt x="0" y="678179"/>
                </a:lnTo>
                <a:lnTo>
                  <a:pt x="6915" y="721059"/>
                </a:lnTo>
                <a:lnTo>
                  <a:pt x="26171" y="758293"/>
                </a:lnTo>
                <a:lnTo>
                  <a:pt x="55533" y="787651"/>
                </a:lnTo>
                <a:lnTo>
                  <a:pt x="92766" y="806903"/>
                </a:lnTo>
                <a:lnTo>
                  <a:pt x="135636" y="813815"/>
                </a:lnTo>
                <a:lnTo>
                  <a:pt x="8322564" y="813815"/>
                </a:lnTo>
                <a:lnTo>
                  <a:pt x="8365443" y="806903"/>
                </a:lnTo>
                <a:lnTo>
                  <a:pt x="8402677" y="787651"/>
                </a:lnTo>
                <a:lnTo>
                  <a:pt x="8432035" y="758293"/>
                </a:lnTo>
                <a:lnTo>
                  <a:pt x="8451287" y="721059"/>
                </a:lnTo>
                <a:lnTo>
                  <a:pt x="8458200" y="678179"/>
                </a:lnTo>
                <a:lnTo>
                  <a:pt x="8458200" y="135636"/>
                </a:lnTo>
                <a:lnTo>
                  <a:pt x="8451287" y="92756"/>
                </a:lnTo>
                <a:lnTo>
                  <a:pt x="8432035" y="55522"/>
                </a:lnTo>
                <a:lnTo>
                  <a:pt x="8402677" y="26164"/>
                </a:lnTo>
                <a:lnTo>
                  <a:pt x="8365443" y="6912"/>
                </a:lnTo>
                <a:lnTo>
                  <a:pt x="8322564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7414" y="2088640"/>
            <a:ext cx="11468355" cy="812801"/>
          </a:xfrm>
          <a:custGeom>
            <a:avLst/>
            <a:gdLst/>
            <a:ahLst/>
            <a:cxnLst/>
            <a:rect l="l" t="t" r="r" b="b"/>
            <a:pathLst>
              <a:path w="8458200" h="812800">
                <a:moveTo>
                  <a:pt x="8322818" y="0"/>
                </a:moveTo>
                <a:lnTo>
                  <a:pt x="135382" y="0"/>
                </a:lnTo>
                <a:lnTo>
                  <a:pt x="92592" y="6898"/>
                </a:lnTo>
                <a:lnTo>
                  <a:pt x="55429" y="26111"/>
                </a:lnTo>
                <a:lnTo>
                  <a:pt x="26122" y="55412"/>
                </a:lnTo>
                <a:lnTo>
                  <a:pt x="6902" y="92577"/>
                </a:lnTo>
                <a:lnTo>
                  <a:pt x="0" y="135382"/>
                </a:lnTo>
                <a:lnTo>
                  <a:pt x="0" y="676910"/>
                </a:lnTo>
                <a:lnTo>
                  <a:pt x="6902" y="719714"/>
                </a:lnTo>
                <a:lnTo>
                  <a:pt x="26122" y="756879"/>
                </a:lnTo>
                <a:lnTo>
                  <a:pt x="55429" y="786180"/>
                </a:lnTo>
                <a:lnTo>
                  <a:pt x="92592" y="805393"/>
                </a:lnTo>
                <a:lnTo>
                  <a:pt x="135382" y="812291"/>
                </a:lnTo>
                <a:lnTo>
                  <a:pt x="8322818" y="812291"/>
                </a:lnTo>
                <a:lnTo>
                  <a:pt x="8365622" y="805393"/>
                </a:lnTo>
                <a:lnTo>
                  <a:pt x="8402787" y="786180"/>
                </a:lnTo>
                <a:lnTo>
                  <a:pt x="8432088" y="756879"/>
                </a:lnTo>
                <a:lnTo>
                  <a:pt x="8451301" y="719714"/>
                </a:lnTo>
                <a:lnTo>
                  <a:pt x="8458200" y="676910"/>
                </a:lnTo>
                <a:lnTo>
                  <a:pt x="8458200" y="135382"/>
                </a:lnTo>
                <a:lnTo>
                  <a:pt x="8451301" y="92577"/>
                </a:lnTo>
                <a:lnTo>
                  <a:pt x="8432088" y="55412"/>
                </a:lnTo>
                <a:lnTo>
                  <a:pt x="8402787" y="26111"/>
                </a:lnTo>
                <a:lnTo>
                  <a:pt x="8365622" y="6898"/>
                </a:lnTo>
                <a:lnTo>
                  <a:pt x="8322818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7415" y="3227832"/>
            <a:ext cx="11468354" cy="829310"/>
          </a:xfrm>
          <a:custGeom>
            <a:avLst/>
            <a:gdLst/>
            <a:ahLst/>
            <a:cxnLst/>
            <a:rect l="l" t="t" r="r" b="b"/>
            <a:pathLst>
              <a:path w="8458200" h="829310">
                <a:moveTo>
                  <a:pt x="8320024" y="0"/>
                </a:moveTo>
                <a:lnTo>
                  <a:pt x="138176" y="0"/>
                </a:lnTo>
                <a:lnTo>
                  <a:pt x="94501" y="7042"/>
                </a:lnTo>
                <a:lnTo>
                  <a:pt x="56570" y="26655"/>
                </a:lnTo>
                <a:lnTo>
                  <a:pt x="26659" y="56564"/>
                </a:lnTo>
                <a:lnTo>
                  <a:pt x="7044" y="94496"/>
                </a:lnTo>
                <a:lnTo>
                  <a:pt x="0" y="138175"/>
                </a:lnTo>
                <a:lnTo>
                  <a:pt x="0" y="690880"/>
                </a:lnTo>
                <a:lnTo>
                  <a:pt x="7044" y="734559"/>
                </a:lnTo>
                <a:lnTo>
                  <a:pt x="26659" y="772491"/>
                </a:lnTo>
                <a:lnTo>
                  <a:pt x="56570" y="802400"/>
                </a:lnTo>
                <a:lnTo>
                  <a:pt x="94501" y="822013"/>
                </a:lnTo>
                <a:lnTo>
                  <a:pt x="138176" y="829056"/>
                </a:lnTo>
                <a:lnTo>
                  <a:pt x="8320024" y="829056"/>
                </a:lnTo>
                <a:lnTo>
                  <a:pt x="8363703" y="822013"/>
                </a:lnTo>
                <a:lnTo>
                  <a:pt x="8401635" y="802400"/>
                </a:lnTo>
                <a:lnTo>
                  <a:pt x="8431544" y="772491"/>
                </a:lnTo>
                <a:lnTo>
                  <a:pt x="8451157" y="734559"/>
                </a:lnTo>
                <a:lnTo>
                  <a:pt x="8458200" y="690880"/>
                </a:lnTo>
                <a:lnTo>
                  <a:pt x="8458200" y="138175"/>
                </a:lnTo>
                <a:lnTo>
                  <a:pt x="8451157" y="94496"/>
                </a:lnTo>
                <a:lnTo>
                  <a:pt x="8431544" y="56564"/>
                </a:lnTo>
                <a:lnTo>
                  <a:pt x="8401635" y="26655"/>
                </a:lnTo>
                <a:lnTo>
                  <a:pt x="8363703" y="7042"/>
                </a:lnTo>
                <a:lnTo>
                  <a:pt x="8320024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7415" y="4340351"/>
            <a:ext cx="11468354" cy="803276"/>
          </a:xfrm>
          <a:custGeom>
            <a:avLst/>
            <a:gdLst/>
            <a:ahLst/>
            <a:cxnLst/>
            <a:rect l="l" t="t" r="r" b="b"/>
            <a:pathLst>
              <a:path w="8458200" h="803275">
                <a:moveTo>
                  <a:pt x="8324342" y="0"/>
                </a:moveTo>
                <a:lnTo>
                  <a:pt x="133858" y="0"/>
                </a:lnTo>
                <a:lnTo>
                  <a:pt x="91548" y="6825"/>
                </a:lnTo>
                <a:lnTo>
                  <a:pt x="54803" y="25830"/>
                </a:lnTo>
                <a:lnTo>
                  <a:pt x="25827" y="54809"/>
                </a:lnTo>
                <a:lnTo>
                  <a:pt x="6824" y="91553"/>
                </a:lnTo>
                <a:lnTo>
                  <a:pt x="0" y="133857"/>
                </a:lnTo>
                <a:lnTo>
                  <a:pt x="0" y="669289"/>
                </a:lnTo>
                <a:lnTo>
                  <a:pt x="6824" y="711594"/>
                </a:lnTo>
                <a:lnTo>
                  <a:pt x="25827" y="748338"/>
                </a:lnTo>
                <a:lnTo>
                  <a:pt x="54803" y="777317"/>
                </a:lnTo>
                <a:lnTo>
                  <a:pt x="91548" y="796322"/>
                </a:lnTo>
                <a:lnTo>
                  <a:pt x="133858" y="803148"/>
                </a:lnTo>
                <a:lnTo>
                  <a:pt x="8324342" y="803148"/>
                </a:lnTo>
                <a:lnTo>
                  <a:pt x="8366646" y="796322"/>
                </a:lnTo>
                <a:lnTo>
                  <a:pt x="8403390" y="777317"/>
                </a:lnTo>
                <a:lnTo>
                  <a:pt x="8432369" y="748338"/>
                </a:lnTo>
                <a:lnTo>
                  <a:pt x="8451374" y="711594"/>
                </a:lnTo>
                <a:lnTo>
                  <a:pt x="8458200" y="669289"/>
                </a:lnTo>
                <a:lnTo>
                  <a:pt x="8458200" y="133857"/>
                </a:lnTo>
                <a:lnTo>
                  <a:pt x="8451374" y="91553"/>
                </a:lnTo>
                <a:lnTo>
                  <a:pt x="8432369" y="54809"/>
                </a:lnTo>
                <a:lnTo>
                  <a:pt x="8403390" y="25830"/>
                </a:lnTo>
                <a:lnTo>
                  <a:pt x="8366646" y="6825"/>
                </a:lnTo>
                <a:lnTo>
                  <a:pt x="8324342" y="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7415" y="5474969"/>
            <a:ext cx="11468354" cy="829310"/>
          </a:xfrm>
          <a:custGeom>
            <a:avLst/>
            <a:gdLst/>
            <a:ahLst/>
            <a:cxnLst/>
            <a:rect l="l" t="t" r="r" b="b"/>
            <a:pathLst>
              <a:path w="8458200" h="829310">
                <a:moveTo>
                  <a:pt x="8320024" y="0"/>
                </a:moveTo>
                <a:lnTo>
                  <a:pt x="138176" y="0"/>
                </a:lnTo>
                <a:lnTo>
                  <a:pt x="94501" y="7042"/>
                </a:lnTo>
                <a:lnTo>
                  <a:pt x="56570" y="26655"/>
                </a:lnTo>
                <a:lnTo>
                  <a:pt x="26659" y="56564"/>
                </a:lnTo>
                <a:lnTo>
                  <a:pt x="7044" y="94496"/>
                </a:lnTo>
                <a:lnTo>
                  <a:pt x="0" y="138175"/>
                </a:lnTo>
                <a:lnTo>
                  <a:pt x="0" y="690879"/>
                </a:lnTo>
                <a:lnTo>
                  <a:pt x="7044" y="734554"/>
                </a:lnTo>
                <a:lnTo>
                  <a:pt x="26659" y="772485"/>
                </a:lnTo>
                <a:lnTo>
                  <a:pt x="56570" y="802396"/>
                </a:lnTo>
                <a:lnTo>
                  <a:pt x="94501" y="822011"/>
                </a:lnTo>
                <a:lnTo>
                  <a:pt x="138176" y="829055"/>
                </a:lnTo>
                <a:lnTo>
                  <a:pt x="8320024" y="829055"/>
                </a:lnTo>
                <a:lnTo>
                  <a:pt x="8363703" y="822011"/>
                </a:lnTo>
                <a:lnTo>
                  <a:pt x="8401635" y="802396"/>
                </a:lnTo>
                <a:lnTo>
                  <a:pt x="8431544" y="772485"/>
                </a:lnTo>
                <a:lnTo>
                  <a:pt x="8451157" y="734554"/>
                </a:lnTo>
                <a:lnTo>
                  <a:pt x="8458200" y="690879"/>
                </a:lnTo>
                <a:lnTo>
                  <a:pt x="8458200" y="138175"/>
                </a:lnTo>
                <a:lnTo>
                  <a:pt x="8451157" y="94496"/>
                </a:lnTo>
                <a:lnTo>
                  <a:pt x="8431544" y="56564"/>
                </a:lnTo>
                <a:lnTo>
                  <a:pt x="8401635" y="26655"/>
                </a:lnTo>
                <a:lnTo>
                  <a:pt x="8363703" y="7042"/>
                </a:lnTo>
                <a:lnTo>
                  <a:pt x="8320024" y="0"/>
                </a:lnTo>
                <a:close/>
              </a:path>
            </a:pathLst>
          </a:custGeom>
          <a:solidFill>
            <a:srgbClr val="94B3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68630" y="1042923"/>
            <a:ext cx="11630333" cy="5319666"/>
          </a:xfrm>
          <a:prstGeom prst="rect">
            <a:avLst/>
          </a:prstGeom>
        </p:spPr>
        <p:txBody>
          <a:bodyPr vert="horz" wrap="square" lIns="0" tIns="61219" rIns="0" bIns="0" rtlCol="0">
            <a:spAutoFit/>
          </a:bodyPr>
          <a:lstStyle/>
          <a:p>
            <a:pPr marL="15114" marR="217661">
              <a:lnSpc>
                <a:spcPts val="2225"/>
              </a:lnSpc>
              <a:spcBef>
                <a:spcPts val="483"/>
              </a:spcBef>
            </a:pPr>
            <a:r>
              <a:rPr spc="-5" dirty="0">
                <a:latin typeface="Arial"/>
                <a:cs typeface="Arial"/>
              </a:rPr>
              <a:t>Vòng lặp </a:t>
            </a:r>
            <a:r>
              <a:rPr spc="-11" dirty="0">
                <a:latin typeface="Arial"/>
                <a:cs typeface="Arial"/>
              </a:rPr>
              <a:t>do-while </a:t>
            </a:r>
            <a:r>
              <a:rPr spc="-5" dirty="0">
                <a:latin typeface="Arial"/>
                <a:cs typeface="Arial"/>
              </a:rPr>
              <a:t>cũng tương </a:t>
            </a:r>
            <a:r>
              <a:rPr dirty="0">
                <a:latin typeface="Arial"/>
                <a:cs typeface="Arial"/>
              </a:rPr>
              <a:t>tự </a:t>
            </a:r>
            <a:r>
              <a:rPr spc="-5" dirty="0">
                <a:latin typeface="Arial"/>
                <a:cs typeface="Arial"/>
              </a:rPr>
              <a:t>như vòng lặp </a:t>
            </a:r>
            <a:r>
              <a:rPr spc="-19" dirty="0">
                <a:latin typeface="Arial"/>
                <a:cs typeface="Arial"/>
              </a:rPr>
              <a:t>while. </a:t>
            </a:r>
            <a:r>
              <a:rPr spc="-5" dirty="0">
                <a:latin typeface="Arial"/>
                <a:cs typeface="Arial"/>
              </a:rPr>
              <a:t>Điều này là do </a:t>
            </a:r>
            <a:r>
              <a:rPr dirty="0">
                <a:latin typeface="Arial"/>
                <a:cs typeface="Arial"/>
              </a:rPr>
              <a:t>cả </a:t>
            </a:r>
            <a:r>
              <a:rPr spc="-5" dirty="0">
                <a:latin typeface="Arial"/>
                <a:cs typeface="Arial"/>
              </a:rPr>
              <a:t>hai </a:t>
            </a:r>
            <a:r>
              <a:rPr dirty="0">
                <a:latin typeface="Arial"/>
                <a:cs typeface="Arial"/>
              </a:rPr>
              <a:t>do-  </a:t>
            </a:r>
            <a:r>
              <a:rPr spc="-19" dirty="0">
                <a:latin typeface="Arial"/>
                <a:cs typeface="Arial"/>
              </a:rPr>
              <a:t>while </a:t>
            </a:r>
            <a:r>
              <a:rPr spc="-5" dirty="0">
                <a:latin typeface="Arial"/>
                <a:cs typeface="Arial"/>
              </a:rPr>
              <a:t>và </a:t>
            </a:r>
            <a:r>
              <a:rPr spc="-19" dirty="0">
                <a:latin typeface="Arial"/>
                <a:cs typeface="Arial"/>
              </a:rPr>
              <a:t>while </a:t>
            </a:r>
            <a:r>
              <a:rPr spc="-5" dirty="0">
                <a:latin typeface="Arial"/>
                <a:cs typeface="Arial"/>
              </a:rPr>
              <a:t>thực hiện việc lặp </a:t>
            </a:r>
            <a:r>
              <a:rPr dirty="0">
                <a:latin typeface="Arial"/>
                <a:cs typeface="Arial"/>
              </a:rPr>
              <a:t>cho </a:t>
            </a:r>
            <a:r>
              <a:rPr spc="-5" dirty="0">
                <a:latin typeface="Arial"/>
                <a:cs typeface="Arial"/>
              </a:rPr>
              <a:t>đến </a:t>
            </a:r>
            <a:r>
              <a:rPr dirty="0">
                <a:latin typeface="Arial"/>
                <a:cs typeface="Arial"/>
              </a:rPr>
              <a:t>khi </a:t>
            </a:r>
            <a:r>
              <a:rPr spc="-5" dirty="0">
                <a:latin typeface="Arial"/>
                <a:cs typeface="Arial"/>
              </a:rPr>
              <a:t>điều kiện </a:t>
            </a:r>
            <a:r>
              <a:rPr dirty="0">
                <a:latin typeface="Arial"/>
                <a:cs typeface="Arial"/>
              </a:rPr>
              <a:t>trở </a:t>
            </a:r>
            <a:r>
              <a:rPr spc="-5" dirty="0">
                <a:latin typeface="Arial"/>
                <a:cs typeface="Arial"/>
              </a:rPr>
              <a:t>thành</a:t>
            </a:r>
            <a:r>
              <a:rPr spc="22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sai.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15114" marR="15871">
              <a:lnSpc>
                <a:spcPts val="2225"/>
              </a:lnSpc>
              <a:spcBef>
                <a:spcPts val="2084"/>
              </a:spcBef>
            </a:pPr>
            <a:r>
              <a:rPr spc="-30" dirty="0">
                <a:latin typeface="Arial"/>
                <a:cs typeface="Arial"/>
              </a:rPr>
              <a:t>Tuy </a:t>
            </a:r>
            <a:r>
              <a:rPr spc="-11" dirty="0">
                <a:latin typeface="Arial"/>
                <a:cs typeface="Arial"/>
              </a:rPr>
              <a:t>nhiên, </a:t>
            </a:r>
            <a:r>
              <a:rPr spc="-5" dirty="0">
                <a:latin typeface="Arial"/>
                <a:cs typeface="Arial"/>
              </a:rPr>
              <a:t>vòng lặp </a:t>
            </a:r>
            <a:r>
              <a:rPr spc="-11" dirty="0">
                <a:latin typeface="Arial"/>
                <a:cs typeface="Arial"/>
              </a:rPr>
              <a:t>do-while </a:t>
            </a:r>
            <a:r>
              <a:rPr spc="-5" dirty="0">
                <a:latin typeface="Arial"/>
                <a:cs typeface="Arial"/>
              </a:rPr>
              <a:t>khác bằng </a:t>
            </a:r>
            <a:r>
              <a:rPr dirty="0">
                <a:latin typeface="Arial"/>
                <a:cs typeface="Arial"/>
              </a:rPr>
              <a:t>cách </a:t>
            </a:r>
            <a:r>
              <a:rPr spc="-5" dirty="0">
                <a:latin typeface="Arial"/>
                <a:cs typeface="Arial"/>
              </a:rPr>
              <a:t>thực hiện thân </a:t>
            </a:r>
            <a:r>
              <a:rPr dirty="0">
                <a:latin typeface="Arial"/>
                <a:cs typeface="Arial"/>
              </a:rPr>
              <a:t>của </a:t>
            </a:r>
            <a:r>
              <a:rPr spc="-5" dirty="0">
                <a:latin typeface="Arial"/>
                <a:cs typeface="Arial"/>
              </a:rPr>
              <a:t>vòng lặp </a:t>
            </a:r>
            <a:r>
              <a:rPr dirty="0">
                <a:latin typeface="Arial"/>
                <a:cs typeface="Arial"/>
              </a:rPr>
              <a:t>ít </a:t>
            </a:r>
            <a:r>
              <a:rPr spc="-11" dirty="0">
                <a:latin typeface="Arial"/>
                <a:cs typeface="Arial"/>
              </a:rPr>
              <a:t>nhất  </a:t>
            </a:r>
            <a:r>
              <a:rPr spc="-5" dirty="0">
                <a:latin typeface="Arial"/>
                <a:cs typeface="Arial"/>
              </a:rPr>
              <a:t>một lần </a:t>
            </a:r>
            <a:r>
              <a:rPr dirty="0">
                <a:latin typeface="Arial"/>
                <a:cs typeface="Arial"/>
              </a:rPr>
              <a:t>trước </a:t>
            </a:r>
            <a:r>
              <a:rPr spc="-5" dirty="0">
                <a:latin typeface="Arial"/>
                <a:cs typeface="Arial"/>
              </a:rPr>
              <a:t>khi đánh giá điều kiện ngay </a:t>
            </a:r>
            <a:r>
              <a:rPr dirty="0">
                <a:latin typeface="Arial"/>
                <a:cs typeface="Arial"/>
              </a:rPr>
              <a:t>cả </a:t>
            </a:r>
            <a:r>
              <a:rPr spc="-5" dirty="0">
                <a:latin typeface="Arial"/>
                <a:cs typeface="Arial"/>
              </a:rPr>
              <a:t>khi điều kiện là</a:t>
            </a:r>
            <a:r>
              <a:rPr spc="9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sai.</a:t>
            </a: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spcBef>
                <a:spcPts val="49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5114" indent="757"/>
            <a:r>
              <a:rPr spc="-5" dirty="0">
                <a:latin typeface="Arial"/>
                <a:cs typeface="Arial"/>
              </a:rPr>
              <a:t>Vòng lặp do-trong </a:t>
            </a:r>
            <a:r>
              <a:rPr dirty="0">
                <a:latin typeface="Arial"/>
                <a:cs typeface="Arial"/>
              </a:rPr>
              <a:t>khi </a:t>
            </a:r>
            <a:r>
              <a:rPr spc="-5" dirty="0">
                <a:latin typeface="Arial"/>
                <a:cs typeface="Arial"/>
              </a:rPr>
              <a:t>bắt đầu </a:t>
            </a:r>
            <a:r>
              <a:rPr dirty="0">
                <a:latin typeface="Arial"/>
                <a:cs typeface="Arial"/>
              </a:rPr>
              <a:t>với từ </a:t>
            </a:r>
            <a:r>
              <a:rPr spc="-5" dirty="0">
                <a:latin typeface="Arial"/>
                <a:cs typeface="Arial"/>
              </a:rPr>
              <a:t>khóa do </a:t>
            </a:r>
            <a:r>
              <a:rPr dirty="0">
                <a:latin typeface="Arial"/>
                <a:cs typeface="Arial"/>
              </a:rPr>
              <a:t>và </a:t>
            </a:r>
            <a:r>
              <a:rPr spc="-11" dirty="0">
                <a:latin typeface="Arial"/>
                <a:cs typeface="Arial"/>
              </a:rPr>
              <a:t>được </a:t>
            </a:r>
            <a:r>
              <a:rPr spc="-5" dirty="0">
                <a:latin typeface="Arial"/>
                <a:cs typeface="Arial"/>
              </a:rPr>
              <a:t>theo </a:t>
            </a:r>
            <a:r>
              <a:rPr dirty="0">
                <a:latin typeface="Arial"/>
                <a:cs typeface="Arial"/>
              </a:rPr>
              <a:t>sau </a:t>
            </a:r>
            <a:r>
              <a:rPr spc="-5" dirty="0">
                <a:latin typeface="Arial"/>
                <a:cs typeface="Arial"/>
              </a:rPr>
              <a:t>là một khối</a:t>
            </a:r>
            <a:r>
              <a:rPr spc="106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lệnh.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spcBef>
                <a:spcPts val="60"/>
              </a:spcBef>
            </a:pPr>
            <a:endParaRPr sz="3300" dirty="0">
              <a:latin typeface="Times New Roman"/>
              <a:cs typeface="Times New Roman"/>
            </a:endParaRPr>
          </a:p>
          <a:p>
            <a:pPr marL="15114" marR="134527">
              <a:lnSpc>
                <a:spcPts val="2225"/>
              </a:lnSpc>
            </a:pPr>
            <a:r>
              <a:rPr spc="-5" dirty="0">
                <a:latin typeface="Arial"/>
                <a:cs typeface="Arial"/>
              </a:rPr>
              <a:t>Vào cuối </a:t>
            </a:r>
            <a:r>
              <a:rPr dirty="0">
                <a:latin typeface="Arial"/>
                <a:cs typeface="Arial"/>
              </a:rPr>
              <a:t>của </a:t>
            </a:r>
            <a:r>
              <a:rPr spc="-5" dirty="0">
                <a:latin typeface="Arial"/>
                <a:cs typeface="Arial"/>
              </a:rPr>
              <a:t>khối, </a:t>
            </a:r>
            <a:r>
              <a:rPr dirty="0">
                <a:latin typeface="Arial"/>
                <a:cs typeface="Arial"/>
              </a:rPr>
              <a:t>từ </a:t>
            </a:r>
            <a:r>
              <a:rPr spc="-5" dirty="0">
                <a:latin typeface="Arial"/>
                <a:cs typeface="Arial"/>
              </a:rPr>
              <a:t>khóa </a:t>
            </a:r>
            <a:r>
              <a:rPr spc="-19" dirty="0">
                <a:latin typeface="Arial"/>
                <a:cs typeface="Arial"/>
              </a:rPr>
              <a:t>while </a:t>
            </a:r>
            <a:r>
              <a:rPr spc="-5" dirty="0">
                <a:latin typeface="Arial"/>
                <a:cs typeface="Arial"/>
              </a:rPr>
              <a:t>được </a:t>
            </a:r>
            <a:r>
              <a:rPr spc="-11" dirty="0">
                <a:latin typeface="Arial"/>
                <a:cs typeface="Arial"/>
              </a:rPr>
              <a:t>xác </a:t>
            </a:r>
            <a:r>
              <a:rPr spc="-5" dirty="0">
                <a:latin typeface="Arial"/>
                <a:cs typeface="Arial"/>
              </a:rPr>
              <a:t>định theo sau bởi dấu </a:t>
            </a:r>
            <a:r>
              <a:rPr spc="-11" dirty="0">
                <a:latin typeface="Arial"/>
                <a:cs typeface="Arial"/>
              </a:rPr>
              <a:t>ngoặc </a:t>
            </a:r>
            <a:r>
              <a:rPr spc="-5" dirty="0">
                <a:latin typeface="Arial"/>
                <a:cs typeface="Arial"/>
              </a:rPr>
              <a:t>đơn </a:t>
            </a:r>
            <a:r>
              <a:rPr dirty="0">
                <a:latin typeface="Arial"/>
                <a:cs typeface="Arial"/>
              </a:rPr>
              <a:t>có  </a:t>
            </a:r>
            <a:r>
              <a:rPr spc="-5" dirty="0">
                <a:latin typeface="Arial"/>
                <a:cs typeface="Arial"/>
              </a:rPr>
              <a:t>chứa điều</a:t>
            </a:r>
            <a:r>
              <a:rPr spc="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kiện.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spcBef>
                <a:spcPts val="19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5871" marR="6047">
              <a:lnSpc>
                <a:spcPts val="2225"/>
              </a:lnSpc>
              <a:spcBef>
                <a:spcPts val="5"/>
              </a:spcBef>
            </a:pPr>
            <a:r>
              <a:rPr spc="-5" dirty="0">
                <a:latin typeface="Arial"/>
                <a:cs typeface="Arial"/>
              </a:rPr>
              <a:t>Khi điều kiện </a:t>
            </a:r>
            <a:r>
              <a:rPr dirty="0">
                <a:latin typeface="Arial"/>
                <a:cs typeface="Arial"/>
              </a:rPr>
              <a:t>trả về </a:t>
            </a:r>
            <a:r>
              <a:rPr spc="-5" dirty="0">
                <a:latin typeface="Arial"/>
                <a:cs typeface="Arial"/>
              </a:rPr>
              <a:t>false, khối lệnh </a:t>
            </a:r>
            <a:r>
              <a:rPr dirty="0">
                <a:latin typeface="Arial"/>
                <a:cs typeface="Arial"/>
              </a:rPr>
              <a:t>sau từ </a:t>
            </a:r>
            <a:r>
              <a:rPr spc="-5" dirty="0">
                <a:latin typeface="Arial"/>
                <a:cs typeface="Arial"/>
              </a:rPr>
              <a:t>khóa do được bỏ qua </a:t>
            </a:r>
            <a:r>
              <a:rPr dirty="0">
                <a:latin typeface="Arial"/>
                <a:cs typeface="Arial"/>
              </a:rPr>
              <a:t>và </a:t>
            </a:r>
            <a:r>
              <a:rPr spc="-5" dirty="0">
                <a:latin typeface="Arial"/>
                <a:cs typeface="Arial"/>
              </a:rPr>
              <a:t>câu lệnh </a:t>
            </a:r>
            <a:r>
              <a:rPr dirty="0">
                <a:latin typeface="Arial"/>
                <a:cs typeface="Arial"/>
              </a:rPr>
              <a:t>tiếp  </a:t>
            </a:r>
            <a:r>
              <a:rPr spc="-5" dirty="0">
                <a:latin typeface="Arial"/>
                <a:cs typeface="Arial"/>
              </a:rPr>
              <a:t>theo sau </a:t>
            </a:r>
            <a:r>
              <a:rPr dirty="0">
                <a:latin typeface="Arial"/>
                <a:cs typeface="Arial"/>
              </a:rPr>
              <a:t>câu </a:t>
            </a:r>
            <a:r>
              <a:rPr spc="-5" dirty="0">
                <a:latin typeface="Arial"/>
                <a:cs typeface="Arial"/>
              </a:rPr>
              <a:t>lệnh </a:t>
            </a:r>
            <a:r>
              <a:rPr spc="-19" dirty="0">
                <a:latin typeface="Arial"/>
                <a:cs typeface="Arial"/>
              </a:rPr>
              <a:t>while </a:t>
            </a:r>
            <a:r>
              <a:rPr spc="-5" dirty="0">
                <a:latin typeface="Arial"/>
                <a:cs typeface="Arial"/>
              </a:rPr>
              <a:t>được thực</a:t>
            </a:r>
            <a:r>
              <a:rPr spc="106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thi.</a:t>
            </a:r>
            <a:endParaRPr dirty="0">
              <a:latin typeface="Arial"/>
              <a:cs typeface="Arial"/>
            </a:endParaRPr>
          </a:p>
        </p:txBody>
      </p:sp>
      <p:sp>
        <p:nvSpPr>
          <p:cNvPr id="1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14- Vòng lặp và mảng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4280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7" y="26641"/>
            <a:ext cx="601725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60" dirty="0"/>
              <a:t>Vòng </a:t>
            </a:r>
            <a:r>
              <a:rPr spc="-5" dirty="0"/>
              <a:t>lặp do-while</a:t>
            </a:r>
            <a:r>
              <a:rPr dirty="0"/>
              <a:t> </a:t>
            </a:r>
            <a:r>
              <a:rPr spc="-5" dirty="0"/>
              <a:t>2-4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6" y="814197"/>
            <a:ext cx="3981875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Sơ đồ thực </a:t>
            </a:r>
            <a:r>
              <a:rPr dirty="0">
                <a:latin typeface="Calibri"/>
                <a:cs typeface="Calibri"/>
              </a:rPr>
              <a:t>thi </a:t>
            </a:r>
            <a:r>
              <a:rPr spc="5" dirty="0">
                <a:latin typeface="Calibri"/>
                <a:cs typeface="Calibri"/>
              </a:rPr>
              <a:t>của</a:t>
            </a:r>
            <a:r>
              <a:rPr spc="10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do-while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96305" y="1341463"/>
            <a:ext cx="3377636" cy="5009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14- Vòng lặp và mảng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68016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7" y="-7649"/>
            <a:ext cx="601725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60" dirty="0"/>
              <a:t>Vòng </a:t>
            </a:r>
            <a:r>
              <a:rPr spc="-5" dirty="0"/>
              <a:t>lặp do-while</a:t>
            </a:r>
            <a:r>
              <a:rPr dirty="0"/>
              <a:t> </a:t>
            </a:r>
            <a:r>
              <a:rPr spc="-5" dirty="0"/>
              <a:t>3-4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5" y="835280"/>
            <a:ext cx="10916920" cy="5514693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95226">
              <a:lnSpc>
                <a:spcPts val="2447"/>
              </a:lnSpc>
              <a:spcBef>
                <a:spcPts val="144"/>
              </a:spcBef>
            </a:pPr>
            <a:r>
              <a:rPr b="1" spc="5" dirty="0">
                <a:latin typeface="Calibri"/>
                <a:cs typeface="Calibri"/>
              </a:rPr>
              <a:t>Cú</a:t>
            </a:r>
            <a:r>
              <a:rPr b="1" spc="-19" dirty="0">
                <a:latin typeface="Calibri"/>
                <a:cs typeface="Calibri"/>
              </a:rPr>
              <a:t> </a:t>
            </a:r>
            <a:r>
              <a:rPr b="1" spc="5" dirty="0">
                <a:latin typeface="Calibri"/>
                <a:cs typeface="Calibri"/>
              </a:rPr>
              <a:t>pháp:</a:t>
            </a:r>
            <a:endParaRPr>
              <a:latin typeface="Calibri"/>
              <a:cs typeface="Calibri"/>
            </a:endParaRPr>
          </a:p>
          <a:p>
            <a:pPr marL="195746">
              <a:lnSpc>
                <a:spcPts val="2387"/>
              </a:lnSpc>
            </a:pPr>
            <a:r>
              <a:rPr spc="5" dirty="0">
                <a:latin typeface="Courier New"/>
                <a:cs typeface="Courier New"/>
              </a:rPr>
              <a:t>do</a:t>
            </a:r>
            <a:endParaRPr>
              <a:latin typeface="Courier New"/>
              <a:cs typeface="Courier New"/>
            </a:endParaRPr>
          </a:p>
          <a:p>
            <a:pPr marL="195746">
              <a:lnSpc>
                <a:spcPts val="2523"/>
              </a:lnSpc>
            </a:pPr>
            <a:r>
              <a:rPr spc="5" dirty="0">
                <a:latin typeface="Courier New"/>
                <a:cs typeface="Courier New"/>
              </a:rPr>
              <a:t>{</a:t>
            </a:r>
            <a:endParaRPr>
              <a:latin typeface="Courier New"/>
              <a:cs typeface="Courier New"/>
            </a:endParaRPr>
          </a:p>
          <a:p>
            <a:pPr marL="195746">
              <a:lnSpc>
                <a:spcPts val="2529"/>
              </a:lnSpc>
            </a:pPr>
            <a:r>
              <a:rPr spc="5" dirty="0">
                <a:latin typeface="Courier New"/>
                <a:cs typeface="Courier New"/>
              </a:rPr>
              <a:t>...</a:t>
            </a:r>
            <a:endParaRPr>
              <a:latin typeface="Courier New"/>
              <a:cs typeface="Courier New"/>
            </a:endParaRPr>
          </a:p>
          <a:p>
            <a:pPr marL="195746">
              <a:lnSpc>
                <a:spcPts val="2523"/>
              </a:lnSpc>
            </a:pPr>
            <a:r>
              <a:rPr spc="5" dirty="0">
                <a:latin typeface="Courier New"/>
                <a:cs typeface="Courier New"/>
              </a:rPr>
              <a:t>statements;</a:t>
            </a:r>
            <a:endParaRPr>
              <a:latin typeface="Courier New"/>
              <a:cs typeface="Courier New"/>
            </a:endParaRPr>
          </a:p>
          <a:p>
            <a:pPr marL="195746">
              <a:lnSpc>
                <a:spcPts val="2583"/>
              </a:lnSpc>
            </a:pPr>
            <a:r>
              <a:rPr spc="5" dirty="0">
                <a:latin typeface="Courier New"/>
                <a:cs typeface="Courier New"/>
              </a:rPr>
              <a:t>...</a:t>
            </a:r>
            <a:endParaRPr>
              <a:latin typeface="Courier New"/>
              <a:cs typeface="Courier New"/>
            </a:endParaRPr>
          </a:p>
          <a:p>
            <a:pPr marL="195746">
              <a:spcBef>
                <a:spcPts val="529"/>
              </a:spcBef>
            </a:pPr>
            <a:r>
              <a:rPr dirty="0">
                <a:latin typeface="Courier New"/>
                <a:cs typeface="Courier New"/>
              </a:rPr>
              <a:t>}while(condition);</a:t>
            </a:r>
            <a:endParaRPr>
              <a:latin typeface="Courier New"/>
              <a:cs typeface="Courier New"/>
            </a:endParaRPr>
          </a:p>
          <a:p>
            <a:pPr>
              <a:spcBef>
                <a:spcPts val="54"/>
              </a:spcBef>
            </a:pPr>
            <a:endParaRPr sz="2400">
              <a:latin typeface="Times New Roman"/>
              <a:cs typeface="Times New Roman"/>
            </a:endParaRPr>
          </a:p>
          <a:p>
            <a:pPr marL="341610" indent="-326493"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dụ</a:t>
            </a:r>
            <a:endParaRPr>
              <a:latin typeface="Calibri"/>
              <a:cs typeface="Calibri"/>
            </a:endParaRPr>
          </a:p>
          <a:p>
            <a:pPr marL="312890">
              <a:lnSpc>
                <a:spcPts val="2577"/>
              </a:lnSpc>
              <a:spcBef>
                <a:spcPts val="2309"/>
              </a:spcBef>
            </a:pPr>
            <a:r>
              <a:rPr spc="5" dirty="0">
                <a:latin typeface="Courier New"/>
                <a:cs typeface="Courier New"/>
              </a:rPr>
              <a:t>&lt;script&gt;</a:t>
            </a:r>
            <a:endParaRPr>
              <a:latin typeface="Courier New"/>
              <a:cs typeface="Courier New"/>
            </a:endParaRPr>
          </a:p>
          <a:p>
            <a:pPr marL="653743" marR="6361339">
              <a:lnSpc>
                <a:spcPts val="2523"/>
              </a:lnSpc>
              <a:spcBef>
                <a:spcPts val="119"/>
              </a:spcBef>
            </a:pPr>
            <a:r>
              <a:rPr spc="5" dirty="0">
                <a:latin typeface="Courier New"/>
                <a:cs typeface="Courier New"/>
              </a:rPr>
              <a:t>var </a:t>
            </a:r>
            <a:r>
              <a:rPr dirty="0">
                <a:latin typeface="Courier New"/>
                <a:cs typeface="Courier New"/>
              </a:rPr>
              <a:t>answer </a:t>
            </a:r>
            <a:r>
              <a:rPr spc="5" dirty="0">
                <a:latin typeface="Courier New"/>
                <a:cs typeface="Courier New"/>
              </a:rPr>
              <a:t>= ‘’;  do</a:t>
            </a:r>
            <a:endParaRPr>
              <a:latin typeface="Courier New"/>
              <a:cs typeface="Courier New"/>
            </a:endParaRPr>
          </a:p>
          <a:p>
            <a:pPr marL="653743">
              <a:lnSpc>
                <a:spcPts val="2404"/>
              </a:lnSpc>
            </a:pPr>
            <a:r>
              <a:rPr spc="5" dirty="0">
                <a:latin typeface="Courier New"/>
                <a:cs typeface="Courier New"/>
              </a:rPr>
              <a:t>{</a:t>
            </a:r>
            <a:endParaRPr>
              <a:latin typeface="Courier New"/>
              <a:cs typeface="Courier New"/>
            </a:endParaRPr>
          </a:p>
          <a:p>
            <a:pPr marL="1401959">
              <a:lnSpc>
                <a:spcPts val="2523"/>
              </a:lnSpc>
            </a:pPr>
            <a:r>
              <a:rPr spc="5" dirty="0">
                <a:latin typeface="Courier New"/>
                <a:cs typeface="Courier New"/>
              </a:rPr>
              <a:t>answer = </a:t>
            </a:r>
            <a:r>
              <a:rPr dirty="0">
                <a:latin typeface="Courier New"/>
                <a:cs typeface="Courier New"/>
              </a:rPr>
              <a:t>prompt(‘Capital </a:t>
            </a:r>
            <a:r>
              <a:rPr spc="5" dirty="0">
                <a:latin typeface="Courier New"/>
                <a:cs typeface="Courier New"/>
              </a:rPr>
              <a:t>of </a:t>
            </a:r>
            <a:r>
              <a:rPr dirty="0">
                <a:latin typeface="Courier New"/>
                <a:cs typeface="Courier New"/>
              </a:rPr>
              <a:t>United </a:t>
            </a:r>
            <a:r>
              <a:rPr spc="5" dirty="0">
                <a:latin typeface="Courier New"/>
                <a:cs typeface="Courier New"/>
              </a:rPr>
              <a:t>States:’,</a:t>
            </a:r>
            <a:r>
              <a:rPr spc="106" dirty="0">
                <a:latin typeface="Courier New"/>
                <a:cs typeface="Courier New"/>
              </a:rPr>
              <a:t> </a:t>
            </a:r>
            <a:r>
              <a:rPr spc="5" dirty="0">
                <a:latin typeface="Courier New"/>
                <a:cs typeface="Courier New"/>
              </a:rPr>
              <a:t>‘’);</a:t>
            </a:r>
            <a:endParaRPr>
              <a:latin typeface="Courier New"/>
              <a:cs typeface="Courier New"/>
            </a:endParaRPr>
          </a:p>
          <a:p>
            <a:pPr marL="312890" marR="1776065" indent="340853">
              <a:lnSpc>
                <a:spcPts val="2523"/>
              </a:lnSpc>
              <a:spcBef>
                <a:spcPts val="125"/>
              </a:spcBef>
            </a:pPr>
            <a:r>
              <a:rPr dirty="0">
                <a:latin typeface="Courier New"/>
                <a:cs typeface="Courier New"/>
              </a:rPr>
              <a:t>}while(answer!=’Washington’);  alert(‘Capital </a:t>
            </a:r>
            <a:r>
              <a:rPr spc="5" dirty="0">
                <a:latin typeface="Courier New"/>
                <a:cs typeface="Courier New"/>
              </a:rPr>
              <a:t>of </a:t>
            </a:r>
            <a:r>
              <a:rPr dirty="0">
                <a:latin typeface="Courier New"/>
                <a:cs typeface="Courier New"/>
              </a:rPr>
              <a:t>United States: </a:t>
            </a:r>
            <a:r>
              <a:rPr spc="5" dirty="0">
                <a:latin typeface="Courier New"/>
                <a:cs typeface="Courier New"/>
              </a:rPr>
              <a:t>‘ +</a:t>
            </a:r>
            <a:r>
              <a:rPr spc="165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answer);</a:t>
            </a:r>
            <a:endParaRPr>
              <a:latin typeface="Courier New"/>
              <a:cs typeface="Courier New"/>
            </a:endParaRPr>
          </a:p>
          <a:p>
            <a:pPr marL="312890">
              <a:spcBef>
                <a:spcPts val="469"/>
              </a:spcBef>
            </a:pPr>
            <a:r>
              <a:rPr dirty="0">
                <a:latin typeface="Courier New"/>
                <a:cs typeface="Courier New"/>
              </a:rPr>
              <a:t>&lt;/script&gt;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14- Vòng lặp và mảng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54109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7" y="15211"/>
            <a:ext cx="601725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60" dirty="0"/>
              <a:t>Vòng </a:t>
            </a:r>
            <a:r>
              <a:rPr spc="-5" dirty="0"/>
              <a:t>lặp do-while</a:t>
            </a:r>
            <a:r>
              <a:rPr dirty="0"/>
              <a:t> </a:t>
            </a:r>
            <a:r>
              <a:rPr spc="-5" dirty="0"/>
              <a:t>4-4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5" y="1008965"/>
            <a:ext cx="1377524" cy="296076"/>
          </a:xfrm>
          <a:prstGeom prst="rect">
            <a:avLst/>
          </a:prstGeom>
        </p:spPr>
        <p:txBody>
          <a:bodyPr vert="horz" wrap="square" lIns="0" tIns="18893" rIns="0" bIns="0" rtlCol="0">
            <a:spAutoFit/>
          </a:bodyPr>
          <a:lstStyle/>
          <a:p>
            <a:pPr marL="341610" indent="-326493">
              <a:spcBef>
                <a:spcPts val="14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-5" dirty="0">
                <a:latin typeface="Calibri"/>
                <a:cs typeface="Calibri"/>
              </a:rPr>
              <a:t>Kết</a:t>
            </a:r>
            <a:r>
              <a:rPr spc="-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quả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22402" y="2057401"/>
            <a:ext cx="9700768" cy="236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14- Vòng lặp và mảng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15350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4" y="3781"/>
            <a:ext cx="518160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Câu lệnh </a:t>
            </a:r>
            <a:r>
              <a:rPr spc="-19" dirty="0"/>
              <a:t>break</a:t>
            </a:r>
            <a:r>
              <a:rPr spc="-95" dirty="0"/>
              <a:t> </a:t>
            </a:r>
            <a:r>
              <a:rPr spc="-5" dirty="0"/>
              <a:t>1-3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15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407415" y="720851"/>
            <a:ext cx="11456924" cy="676909"/>
          </a:xfrm>
          <a:custGeom>
            <a:avLst/>
            <a:gdLst/>
            <a:ahLst/>
            <a:cxnLst/>
            <a:rect l="l" t="t" r="r" b="b"/>
            <a:pathLst>
              <a:path w="8458200" h="676910">
                <a:moveTo>
                  <a:pt x="8345424" y="0"/>
                </a:moveTo>
                <a:lnTo>
                  <a:pt x="112775" y="0"/>
                </a:lnTo>
                <a:lnTo>
                  <a:pt x="68880" y="8870"/>
                </a:lnTo>
                <a:lnTo>
                  <a:pt x="33032" y="33051"/>
                </a:lnTo>
                <a:lnTo>
                  <a:pt x="8863" y="68901"/>
                </a:lnTo>
                <a:lnTo>
                  <a:pt x="0" y="112775"/>
                </a:lnTo>
                <a:lnTo>
                  <a:pt x="0" y="563879"/>
                </a:lnTo>
                <a:lnTo>
                  <a:pt x="8863" y="607754"/>
                </a:lnTo>
                <a:lnTo>
                  <a:pt x="33032" y="643604"/>
                </a:lnTo>
                <a:lnTo>
                  <a:pt x="68880" y="667785"/>
                </a:lnTo>
                <a:lnTo>
                  <a:pt x="112775" y="676655"/>
                </a:lnTo>
                <a:lnTo>
                  <a:pt x="8345424" y="676655"/>
                </a:lnTo>
                <a:lnTo>
                  <a:pt x="8389298" y="667785"/>
                </a:lnTo>
                <a:lnTo>
                  <a:pt x="8425148" y="643604"/>
                </a:lnTo>
                <a:lnTo>
                  <a:pt x="8449329" y="607754"/>
                </a:lnTo>
                <a:lnTo>
                  <a:pt x="8458200" y="563879"/>
                </a:lnTo>
                <a:lnTo>
                  <a:pt x="8458200" y="112775"/>
                </a:lnTo>
                <a:lnTo>
                  <a:pt x="8449329" y="68901"/>
                </a:lnTo>
                <a:lnTo>
                  <a:pt x="8425148" y="33051"/>
                </a:lnTo>
                <a:lnTo>
                  <a:pt x="8389298" y="8870"/>
                </a:lnTo>
                <a:lnTo>
                  <a:pt x="8345424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7414" y="1555244"/>
            <a:ext cx="11456925" cy="673734"/>
          </a:xfrm>
          <a:custGeom>
            <a:avLst/>
            <a:gdLst/>
            <a:ahLst/>
            <a:cxnLst/>
            <a:rect l="l" t="t" r="r" b="b"/>
            <a:pathLst>
              <a:path w="8458200" h="673735">
                <a:moveTo>
                  <a:pt x="8345932" y="0"/>
                </a:moveTo>
                <a:lnTo>
                  <a:pt x="112268" y="0"/>
                </a:lnTo>
                <a:lnTo>
                  <a:pt x="68569" y="8826"/>
                </a:lnTo>
                <a:lnTo>
                  <a:pt x="32883" y="32893"/>
                </a:lnTo>
                <a:lnTo>
                  <a:pt x="8822" y="68580"/>
                </a:lnTo>
                <a:lnTo>
                  <a:pt x="0" y="112268"/>
                </a:lnTo>
                <a:lnTo>
                  <a:pt x="0" y="561339"/>
                </a:lnTo>
                <a:lnTo>
                  <a:pt x="8822" y="605027"/>
                </a:lnTo>
                <a:lnTo>
                  <a:pt x="32883" y="640714"/>
                </a:lnTo>
                <a:lnTo>
                  <a:pt x="68569" y="664781"/>
                </a:lnTo>
                <a:lnTo>
                  <a:pt x="112268" y="673608"/>
                </a:lnTo>
                <a:lnTo>
                  <a:pt x="8345932" y="673608"/>
                </a:lnTo>
                <a:lnTo>
                  <a:pt x="8389620" y="664781"/>
                </a:lnTo>
                <a:lnTo>
                  <a:pt x="8425307" y="640714"/>
                </a:lnTo>
                <a:lnTo>
                  <a:pt x="8449373" y="605027"/>
                </a:lnTo>
                <a:lnTo>
                  <a:pt x="8458200" y="561339"/>
                </a:lnTo>
                <a:lnTo>
                  <a:pt x="8458200" y="112268"/>
                </a:lnTo>
                <a:lnTo>
                  <a:pt x="8449373" y="68580"/>
                </a:lnTo>
                <a:lnTo>
                  <a:pt x="8425307" y="32893"/>
                </a:lnTo>
                <a:lnTo>
                  <a:pt x="8389620" y="8826"/>
                </a:lnTo>
                <a:lnTo>
                  <a:pt x="834593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7415" y="2490979"/>
            <a:ext cx="11456924" cy="688975"/>
          </a:xfrm>
          <a:custGeom>
            <a:avLst/>
            <a:gdLst/>
            <a:ahLst/>
            <a:cxnLst/>
            <a:rect l="l" t="t" r="r" b="b"/>
            <a:pathLst>
              <a:path w="8458200" h="688975">
                <a:moveTo>
                  <a:pt x="8343392" y="0"/>
                </a:moveTo>
                <a:lnTo>
                  <a:pt x="114808" y="0"/>
                </a:lnTo>
                <a:lnTo>
                  <a:pt x="70117" y="9026"/>
                </a:lnTo>
                <a:lnTo>
                  <a:pt x="33624" y="33639"/>
                </a:lnTo>
                <a:lnTo>
                  <a:pt x="9021" y="70133"/>
                </a:lnTo>
                <a:lnTo>
                  <a:pt x="0" y="114808"/>
                </a:lnTo>
                <a:lnTo>
                  <a:pt x="0" y="574040"/>
                </a:lnTo>
                <a:lnTo>
                  <a:pt x="9021" y="618714"/>
                </a:lnTo>
                <a:lnTo>
                  <a:pt x="33624" y="655208"/>
                </a:lnTo>
                <a:lnTo>
                  <a:pt x="70117" y="679821"/>
                </a:lnTo>
                <a:lnTo>
                  <a:pt x="114808" y="688848"/>
                </a:lnTo>
                <a:lnTo>
                  <a:pt x="8343392" y="688848"/>
                </a:lnTo>
                <a:lnTo>
                  <a:pt x="8388066" y="679821"/>
                </a:lnTo>
                <a:lnTo>
                  <a:pt x="8424560" y="655208"/>
                </a:lnTo>
                <a:lnTo>
                  <a:pt x="8449173" y="618714"/>
                </a:lnTo>
                <a:lnTo>
                  <a:pt x="8458200" y="574040"/>
                </a:lnTo>
                <a:lnTo>
                  <a:pt x="8458200" y="114808"/>
                </a:lnTo>
                <a:lnTo>
                  <a:pt x="8449173" y="70133"/>
                </a:lnTo>
                <a:lnTo>
                  <a:pt x="8424560" y="33639"/>
                </a:lnTo>
                <a:lnTo>
                  <a:pt x="8388066" y="9026"/>
                </a:lnTo>
                <a:lnTo>
                  <a:pt x="8343392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24798" y="688086"/>
            <a:ext cx="11476702" cy="3100722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ts val="2398"/>
              </a:lnSpc>
              <a:spcBef>
                <a:spcPts val="119"/>
              </a:spcBef>
            </a:pPr>
            <a:r>
              <a:rPr spc="-5" dirty="0">
                <a:latin typeface="Arial"/>
                <a:cs typeface="Arial"/>
              </a:rPr>
              <a:t>Lệnh break </a:t>
            </a:r>
            <a:r>
              <a:rPr dirty="0">
                <a:latin typeface="Arial"/>
                <a:cs typeface="Arial"/>
              </a:rPr>
              <a:t>có thể </a:t>
            </a:r>
            <a:r>
              <a:rPr spc="-5" dirty="0">
                <a:latin typeface="Arial"/>
                <a:cs typeface="Arial"/>
              </a:rPr>
              <a:t>được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11" dirty="0">
                <a:latin typeface="Arial"/>
                <a:cs typeface="Arial"/>
              </a:rPr>
              <a:t>dụng </a:t>
            </a:r>
            <a:r>
              <a:rPr dirty="0">
                <a:latin typeface="Arial"/>
                <a:cs typeface="Arial"/>
              </a:rPr>
              <a:t>với câu </a:t>
            </a:r>
            <a:r>
              <a:rPr spc="-5" dirty="0">
                <a:latin typeface="Arial"/>
                <a:cs typeface="Arial"/>
              </a:rPr>
              <a:t>lệnh ra </a:t>
            </a:r>
            <a:r>
              <a:rPr spc="-11" dirty="0">
                <a:latin typeface="Arial"/>
                <a:cs typeface="Arial"/>
              </a:rPr>
              <a:t>quyết </a:t>
            </a:r>
            <a:r>
              <a:rPr spc="-5" dirty="0">
                <a:latin typeface="Arial"/>
                <a:cs typeface="Arial"/>
              </a:rPr>
              <a:t>định cũng như </a:t>
            </a:r>
            <a:r>
              <a:rPr spc="-11">
                <a:latin typeface="Arial"/>
                <a:cs typeface="Arial"/>
              </a:rPr>
              <a:t>switch</a:t>
            </a:r>
            <a:r>
              <a:rPr spc="179">
                <a:latin typeface="Arial"/>
                <a:cs typeface="Arial"/>
              </a:rPr>
              <a:t> </a:t>
            </a:r>
            <a:r>
              <a:rPr spc="-5" smtClean="0">
                <a:latin typeface="Arial"/>
                <a:cs typeface="Arial"/>
              </a:rPr>
              <a:t>và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spc="-5" smtClean="0">
                <a:latin typeface="Arial"/>
                <a:cs typeface="Arial"/>
              </a:rPr>
              <a:t>cấu </a:t>
            </a:r>
            <a:r>
              <a:rPr spc="-5" dirty="0">
                <a:latin typeface="Arial"/>
                <a:cs typeface="Arial"/>
              </a:rPr>
              <a:t>trúc </a:t>
            </a:r>
            <a:r>
              <a:rPr spc="-11" dirty="0">
                <a:latin typeface="Arial"/>
                <a:cs typeface="Arial"/>
              </a:rPr>
              <a:t>như </a:t>
            </a:r>
            <a:r>
              <a:rPr spc="-5" dirty="0">
                <a:latin typeface="Arial"/>
                <a:cs typeface="Arial"/>
              </a:rPr>
              <a:t>vòng </a:t>
            </a:r>
            <a:r>
              <a:rPr spc="-11" dirty="0">
                <a:latin typeface="Arial"/>
                <a:cs typeface="Arial"/>
              </a:rPr>
              <a:t>lặp </a:t>
            </a:r>
            <a:r>
              <a:rPr>
                <a:latin typeface="Arial"/>
                <a:cs typeface="Arial"/>
              </a:rPr>
              <a:t>for </a:t>
            </a:r>
            <a:r>
              <a:rPr smtClean="0">
                <a:latin typeface="Arial"/>
                <a:cs typeface="Arial"/>
              </a:rPr>
              <a:t>và</a:t>
            </a:r>
            <a:endParaRPr lang="en-US" spc="35" dirty="0">
              <a:latin typeface="Arial"/>
              <a:cs typeface="Arial"/>
            </a:endParaRPr>
          </a:p>
          <a:p>
            <a:pPr marL="15114">
              <a:lnSpc>
                <a:spcPts val="2398"/>
              </a:lnSpc>
              <a:spcBef>
                <a:spcPts val="119"/>
              </a:spcBef>
            </a:pPr>
            <a:r>
              <a:rPr spc="-19" smtClean="0">
                <a:latin typeface="Arial"/>
                <a:cs typeface="Arial"/>
              </a:rPr>
              <a:t>while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5114" marR="129993">
              <a:lnSpc>
                <a:spcPts val="2225"/>
              </a:lnSpc>
            </a:pPr>
            <a:r>
              <a:rPr spc="-5" dirty="0">
                <a:latin typeface="Arial"/>
                <a:cs typeface="Arial"/>
              </a:rPr>
              <a:t>Lệnh break được </a:t>
            </a:r>
            <a:r>
              <a:rPr dirty="0">
                <a:latin typeface="Arial"/>
                <a:cs typeface="Arial"/>
              </a:rPr>
              <a:t>ký </a:t>
            </a:r>
            <a:r>
              <a:rPr spc="-5" dirty="0">
                <a:latin typeface="Arial"/>
                <a:cs typeface="Arial"/>
              </a:rPr>
              <a:t>hiệu bằng </a:t>
            </a:r>
            <a:r>
              <a:rPr dirty="0">
                <a:latin typeface="Arial"/>
                <a:cs typeface="Arial"/>
              </a:rPr>
              <a:t>cách sử </a:t>
            </a:r>
            <a:r>
              <a:rPr spc="-11" dirty="0">
                <a:latin typeface="Arial"/>
                <a:cs typeface="Arial"/>
              </a:rPr>
              <a:t>dụng </a:t>
            </a:r>
            <a:r>
              <a:rPr dirty="0">
                <a:latin typeface="Arial"/>
                <a:cs typeface="Arial"/>
              </a:rPr>
              <a:t>từ </a:t>
            </a:r>
            <a:r>
              <a:rPr spc="-5" dirty="0">
                <a:latin typeface="Arial"/>
                <a:cs typeface="Arial"/>
              </a:rPr>
              <a:t>khoá break. Nó được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11" dirty="0">
                <a:latin typeface="Arial"/>
                <a:cs typeface="Arial"/>
              </a:rPr>
              <a:t>dụng  </a:t>
            </a:r>
            <a:r>
              <a:rPr spc="-5" dirty="0">
                <a:latin typeface="Arial"/>
                <a:cs typeface="Arial"/>
              </a:rPr>
              <a:t>để thoát khỏi vòng lặp mà không xét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5" dirty="0">
                <a:latin typeface="Arial"/>
                <a:cs typeface="Arial"/>
              </a:rPr>
              <a:t>điều kiện quy</a:t>
            </a:r>
            <a:r>
              <a:rPr spc="90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định.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1"/>
              </a:spcBef>
            </a:pPr>
            <a:endParaRPr sz="3300" dirty="0">
              <a:latin typeface="Times New Roman"/>
              <a:cs typeface="Times New Roman"/>
            </a:endParaRPr>
          </a:p>
          <a:p>
            <a:pPr marL="15871"/>
            <a:r>
              <a:rPr spc="-5" dirty="0">
                <a:latin typeface="Arial"/>
                <a:cs typeface="Arial"/>
              </a:rPr>
              <a:t>Điều khiển </a:t>
            </a:r>
            <a:r>
              <a:rPr dirty="0">
                <a:latin typeface="Arial"/>
                <a:cs typeface="Arial"/>
              </a:rPr>
              <a:t>sau </a:t>
            </a:r>
            <a:r>
              <a:rPr spc="-5" dirty="0">
                <a:latin typeface="Arial"/>
                <a:cs typeface="Arial"/>
              </a:rPr>
              <a:t>đó được đưa </a:t>
            </a:r>
            <a:r>
              <a:rPr dirty="0">
                <a:latin typeface="Arial"/>
                <a:cs typeface="Arial"/>
              </a:rPr>
              <a:t>vào câu </a:t>
            </a:r>
            <a:r>
              <a:rPr spc="-5" dirty="0">
                <a:latin typeface="Arial"/>
                <a:cs typeface="Arial"/>
              </a:rPr>
              <a:t>lệnh </a:t>
            </a:r>
            <a:r>
              <a:rPr dirty="0">
                <a:latin typeface="Arial"/>
                <a:cs typeface="Arial"/>
              </a:rPr>
              <a:t>tiếp </a:t>
            </a:r>
            <a:r>
              <a:rPr spc="-5" dirty="0">
                <a:latin typeface="Arial"/>
                <a:cs typeface="Arial"/>
              </a:rPr>
              <a:t>theo ngay </a:t>
            </a:r>
            <a:r>
              <a:rPr dirty="0">
                <a:latin typeface="Arial"/>
                <a:cs typeface="Arial"/>
              </a:rPr>
              <a:t>sau </a:t>
            </a:r>
            <a:r>
              <a:rPr spc="-5" dirty="0">
                <a:latin typeface="Arial"/>
                <a:cs typeface="Arial"/>
              </a:rPr>
              <a:t>vòng</a:t>
            </a:r>
            <a:r>
              <a:rPr spc="60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lặp.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sz="3000" dirty="0">
              <a:latin typeface="Times New Roman"/>
              <a:cs typeface="Times New Roman"/>
            </a:endParaRPr>
          </a:p>
          <a:p>
            <a:pPr marL="456487" indent="-326493">
              <a:spcBef>
                <a:spcPts val="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457244" algn="l"/>
              </a:tabLst>
            </a:pPr>
            <a:r>
              <a:rPr dirty="0">
                <a:latin typeface="Calibri"/>
                <a:cs typeface="Calibri"/>
              </a:rPr>
              <a:t>Hình sau thể hiện </a:t>
            </a:r>
            <a:r>
              <a:rPr spc="5" dirty="0">
                <a:latin typeface="Calibri"/>
                <a:cs typeface="Calibri"/>
              </a:rPr>
              <a:t>luồng thực </a:t>
            </a:r>
            <a:r>
              <a:rPr dirty="0">
                <a:latin typeface="Calibri"/>
                <a:cs typeface="Calibri"/>
              </a:rPr>
              <a:t>thì </a:t>
            </a:r>
            <a:r>
              <a:rPr spc="5" dirty="0">
                <a:latin typeface="Calibri"/>
                <a:cs typeface="Calibri"/>
              </a:rPr>
              <a:t>của</a:t>
            </a:r>
            <a:r>
              <a:rPr spc="-1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break</a:t>
            </a:r>
          </a:p>
        </p:txBody>
      </p:sp>
      <p:sp>
        <p:nvSpPr>
          <p:cNvPr id="10" name="object 10"/>
          <p:cNvSpPr/>
          <p:nvPr/>
        </p:nvSpPr>
        <p:spPr>
          <a:xfrm>
            <a:off x="1016001" y="3801828"/>
            <a:ext cx="10438384" cy="25532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14- Vòng lặp và mảng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78704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4" y="38071"/>
            <a:ext cx="518160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Câu lệnh </a:t>
            </a:r>
            <a:r>
              <a:rPr spc="-19" dirty="0"/>
              <a:t>break</a:t>
            </a:r>
            <a:r>
              <a:rPr spc="-79" dirty="0"/>
              <a:t> </a:t>
            </a:r>
            <a:r>
              <a:rPr spc="-11" dirty="0"/>
              <a:t>2-3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8" y="928496"/>
            <a:ext cx="10458872" cy="5458267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</a:t>
            </a:r>
            <a:endParaRPr>
              <a:latin typeface="Calibri"/>
              <a:cs typeface="Calibri"/>
            </a:endParaRPr>
          </a:p>
          <a:p>
            <a:pPr marL="312890">
              <a:lnSpc>
                <a:spcPts val="2577"/>
              </a:lnSpc>
              <a:spcBef>
                <a:spcPts val="2368"/>
              </a:spcBef>
            </a:pPr>
            <a:r>
              <a:rPr spc="5" dirty="0">
                <a:latin typeface="Courier New"/>
                <a:cs typeface="Courier New"/>
              </a:rPr>
              <a:t>&lt;script&gt;</a:t>
            </a:r>
            <a:endParaRPr>
              <a:latin typeface="Courier New"/>
              <a:cs typeface="Courier New"/>
            </a:endParaRPr>
          </a:p>
          <a:p>
            <a:pPr marL="312890" marR="6047">
              <a:lnSpc>
                <a:spcPts val="2523"/>
              </a:lnSpc>
              <a:spcBef>
                <a:spcPts val="119"/>
              </a:spcBef>
            </a:pPr>
            <a:r>
              <a:rPr spc="5" dirty="0">
                <a:latin typeface="Courier New"/>
                <a:cs typeface="Courier New"/>
              </a:rPr>
              <a:t>var </a:t>
            </a:r>
            <a:r>
              <a:rPr dirty="0">
                <a:latin typeface="Courier New"/>
                <a:cs typeface="Courier New"/>
              </a:rPr>
              <a:t>inputNum </a:t>
            </a:r>
            <a:r>
              <a:rPr spc="5" dirty="0">
                <a:latin typeface="Courier New"/>
                <a:cs typeface="Courier New"/>
              </a:rPr>
              <a:t>= </a:t>
            </a:r>
            <a:r>
              <a:rPr dirty="0">
                <a:latin typeface="Courier New"/>
                <a:cs typeface="Courier New"/>
              </a:rPr>
              <a:t>parseInt(prompt(‘Enter number: ‘,’’));  </a:t>
            </a:r>
            <a:r>
              <a:rPr spc="5" dirty="0">
                <a:latin typeface="Courier New"/>
                <a:cs typeface="Courier New"/>
              </a:rPr>
              <a:t>var </a:t>
            </a:r>
            <a:r>
              <a:rPr dirty="0">
                <a:latin typeface="Courier New"/>
                <a:cs typeface="Courier New"/>
              </a:rPr>
              <a:t>num </a:t>
            </a:r>
            <a:r>
              <a:rPr spc="5" dirty="0">
                <a:latin typeface="Courier New"/>
                <a:cs typeface="Courier New"/>
              </a:rPr>
              <a:t>=</a:t>
            </a:r>
            <a:r>
              <a:rPr spc="19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2;</a:t>
            </a:r>
            <a:endParaRPr>
              <a:latin typeface="Courier New"/>
              <a:cs typeface="Courier New"/>
            </a:endParaRPr>
          </a:p>
          <a:p>
            <a:pPr marL="653743">
              <a:lnSpc>
                <a:spcPts val="2404"/>
              </a:lnSpc>
            </a:pPr>
            <a:r>
              <a:rPr dirty="0">
                <a:latin typeface="Courier New"/>
                <a:cs typeface="Courier New"/>
              </a:rPr>
              <a:t>while(num </a:t>
            </a:r>
            <a:r>
              <a:rPr spc="5" dirty="0">
                <a:latin typeface="Courier New"/>
                <a:cs typeface="Courier New"/>
              </a:rPr>
              <a:t>&lt;=</a:t>
            </a:r>
            <a:r>
              <a:rPr spc="19" dirty="0">
                <a:latin typeface="Courier New"/>
                <a:cs typeface="Courier New"/>
              </a:rPr>
              <a:t> </a:t>
            </a:r>
            <a:r>
              <a:rPr spc="5" dirty="0">
                <a:latin typeface="Courier New"/>
                <a:cs typeface="Courier New"/>
              </a:rPr>
              <a:t>inputNum-1)</a:t>
            </a:r>
            <a:endParaRPr>
              <a:latin typeface="Courier New"/>
              <a:cs typeface="Courier New"/>
            </a:endParaRPr>
          </a:p>
          <a:p>
            <a:pPr marL="653743">
              <a:lnSpc>
                <a:spcPts val="2523"/>
              </a:lnSpc>
            </a:pPr>
            <a:r>
              <a:rPr spc="5" dirty="0">
                <a:latin typeface="Courier New"/>
                <a:cs typeface="Courier New"/>
              </a:rPr>
              <a:t>{</a:t>
            </a:r>
            <a:endParaRPr>
              <a:latin typeface="Courier New"/>
              <a:cs typeface="Courier New"/>
            </a:endParaRPr>
          </a:p>
          <a:p>
            <a:pPr marL="995351">
              <a:lnSpc>
                <a:spcPts val="2529"/>
              </a:lnSpc>
            </a:pPr>
            <a:r>
              <a:rPr dirty="0">
                <a:latin typeface="Courier New"/>
                <a:cs typeface="Courier New"/>
              </a:rPr>
              <a:t>if(inputNum </a:t>
            </a:r>
            <a:r>
              <a:rPr spc="5" dirty="0">
                <a:latin typeface="Courier New"/>
                <a:cs typeface="Courier New"/>
              </a:rPr>
              <a:t>% </a:t>
            </a:r>
            <a:r>
              <a:rPr dirty="0">
                <a:latin typeface="Courier New"/>
                <a:cs typeface="Courier New"/>
              </a:rPr>
              <a:t>num </a:t>
            </a:r>
            <a:r>
              <a:rPr spc="5" dirty="0">
                <a:latin typeface="Courier New"/>
                <a:cs typeface="Courier New"/>
              </a:rPr>
              <a:t>==</a:t>
            </a:r>
            <a:r>
              <a:rPr spc="41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0)</a:t>
            </a:r>
            <a:endParaRPr>
              <a:latin typeface="Courier New"/>
              <a:cs typeface="Courier New"/>
            </a:endParaRPr>
          </a:p>
          <a:p>
            <a:pPr marL="1401959">
              <a:lnSpc>
                <a:spcPts val="2523"/>
              </a:lnSpc>
            </a:pPr>
            <a:r>
              <a:rPr spc="5" dirty="0">
                <a:latin typeface="Courier New"/>
                <a:cs typeface="Courier New"/>
              </a:rPr>
              <a:t>{</a:t>
            </a:r>
            <a:endParaRPr>
              <a:latin typeface="Courier New"/>
              <a:cs typeface="Courier New"/>
            </a:endParaRPr>
          </a:p>
          <a:p>
            <a:pPr marL="1742812" marR="684729" indent="-408117">
              <a:lnSpc>
                <a:spcPts val="2523"/>
              </a:lnSpc>
              <a:spcBef>
                <a:spcPts val="125"/>
              </a:spcBef>
            </a:pPr>
            <a:r>
              <a:rPr dirty="0">
                <a:latin typeface="Courier New"/>
                <a:cs typeface="Courier New"/>
              </a:rPr>
              <a:t>alert(inputNum </a:t>
            </a:r>
            <a:r>
              <a:rPr spc="5" dirty="0">
                <a:latin typeface="Courier New"/>
                <a:cs typeface="Courier New"/>
              </a:rPr>
              <a:t>+ ‘ is </a:t>
            </a:r>
            <a:r>
              <a:rPr dirty="0">
                <a:latin typeface="Courier New"/>
                <a:cs typeface="Courier New"/>
              </a:rPr>
              <a:t>not </a:t>
            </a:r>
            <a:r>
              <a:rPr spc="5" dirty="0">
                <a:latin typeface="Courier New"/>
                <a:cs typeface="Courier New"/>
              </a:rPr>
              <a:t>a </a:t>
            </a:r>
            <a:r>
              <a:rPr dirty="0">
                <a:latin typeface="Courier New"/>
                <a:cs typeface="Courier New"/>
              </a:rPr>
              <a:t>Prime Number’);  break;</a:t>
            </a:r>
            <a:endParaRPr>
              <a:latin typeface="Courier New"/>
              <a:cs typeface="Courier New"/>
            </a:endParaRPr>
          </a:p>
          <a:p>
            <a:pPr marL="995351">
              <a:lnSpc>
                <a:spcPts val="2404"/>
              </a:lnSpc>
            </a:pPr>
            <a:r>
              <a:rPr spc="5" dirty="0">
                <a:latin typeface="Courier New"/>
                <a:cs typeface="Courier New"/>
              </a:rPr>
              <a:t>}</a:t>
            </a:r>
            <a:endParaRPr>
              <a:latin typeface="Courier New"/>
              <a:cs typeface="Courier New"/>
            </a:endParaRPr>
          </a:p>
          <a:p>
            <a:pPr marL="1334696">
              <a:lnSpc>
                <a:spcPts val="2523"/>
              </a:lnSpc>
            </a:pPr>
            <a:r>
              <a:rPr dirty="0">
                <a:latin typeface="Courier New"/>
                <a:cs typeface="Courier New"/>
              </a:rPr>
              <a:t>num++;</a:t>
            </a:r>
            <a:endParaRPr>
              <a:latin typeface="Courier New"/>
              <a:cs typeface="Courier New"/>
            </a:endParaRPr>
          </a:p>
          <a:p>
            <a:pPr marL="653743">
              <a:lnSpc>
                <a:spcPts val="2529"/>
              </a:lnSpc>
            </a:pPr>
            <a:r>
              <a:rPr spc="5" dirty="0">
                <a:latin typeface="Courier New"/>
                <a:cs typeface="Courier New"/>
              </a:rPr>
              <a:t>}</a:t>
            </a:r>
            <a:endParaRPr>
              <a:latin typeface="Courier New"/>
              <a:cs typeface="Courier New"/>
            </a:endParaRPr>
          </a:p>
          <a:p>
            <a:pPr marL="653743">
              <a:lnSpc>
                <a:spcPts val="2523"/>
              </a:lnSpc>
            </a:pPr>
            <a:r>
              <a:rPr dirty="0">
                <a:latin typeface="Courier New"/>
                <a:cs typeface="Courier New"/>
              </a:rPr>
              <a:t>if(num ==</a:t>
            </a:r>
            <a:r>
              <a:rPr spc="30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inputNum)</a:t>
            </a:r>
            <a:endParaRPr>
              <a:latin typeface="Courier New"/>
              <a:cs typeface="Courier New"/>
            </a:endParaRPr>
          </a:p>
          <a:p>
            <a:pPr marL="653743">
              <a:lnSpc>
                <a:spcPts val="2523"/>
              </a:lnSpc>
            </a:pPr>
            <a:r>
              <a:rPr spc="5" dirty="0">
                <a:latin typeface="Courier New"/>
                <a:cs typeface="Courier New"/>
              </a:rPr>
              <a:t>{</a:t>
            </a:r>
            <a:endParaRPr>
              <a:latin typeface="Courier New"/>
              <a:cs typeface="Courier New"/>
            </a:endParaRPr>
          </a:p>
          <a:p>
            <a:pPr marL="1334696">
              <a:lnSpc>
                <a:spcPts val="2529"/>
              </a:lnSpc>
            </a:pPr>
            <a:r>
              <a:rPr dirty="0">
                <a:latin typeface="Courier New"/>
                <a:cs typeface="Courier New"/>
              </a:rPr>
              <a:t>alert(inputNum </a:t>
            </a:r>
            <a:r>
              <a:rPr spc="5" dirty="0">
                <a:latin typeface="Courier New"/>
                <a:cs typeface="Courier New"/>
              </a:rPr>
              <a:t>+ ‘ is a Prime</a:t>
            </a:r>
            <a:r>
              <a:rPr spc="49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Number’);</a:t>
            </a:r>
            <a:endParaRPr>
              <a:latin typeface="Courier New"/>
              <a:cs typeface="Courier New"/>
            </a:endParaRPr>
          </a:p>
          <a:p>
            <a:pPr marL="653743">
              <a:lnSpc>
                <a:spcPts val="2583"/>
              </a:lnSpc>
            </a:pPr>
            <a:r>
              <a:rPr spc="5" dirty="0">
                <a:latin typeface="Courier New"/>
                <a:cs typeface="Courier New"/>
              </a:rPr>
              <a:t>}</a:t>
            </a:r>
            <a:endParaRPr>
              <a:latin typeface="Courier New"/>
              <a:cs typeface="Courier New"/>
            </a:endParaRPr>
          </a:p>
          <a:p>
            <a:pPr marL="312890">
              <a:spcBef>
                <a:spcPts val="524"/>
              </a:spcBef>
            </a:pPr>
            <a:r>
              <a:rPr dirty="0">
                <a:latin typeface="Courier New"/>
                <a:cs typeface="Courier New"/>
              </a:rPr>
              <a:t>&lt;/script&gt;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14- Vòng lặp và mảng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77680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4" y="15211"/>
            <a:ext cx="518160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Câu lệnh </a:t>
            </a:r>
            <a:r>
              <a:rPr spc="-19" dirty="0"/>
              <a:t>break</a:t>
            </a:r>
            <a:r>
              <a:rPr spc="-79" dirty="0"/>
              <a:t> </a:t>
            </a:r>
            <a:r>
              <a:rPr spc="-11" dirty="0"/>
              <a:t>3-3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5" y="928495"/>
            <a:ext cx="1378374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-5" dirty="0" err="1">
                <a:latin typeface="Calibri"/>
                <a:cs typeface="Calibri"/>
              </a:rPr>
              <a:t>Kết</a:t>
            </a:r>
            <a:r>
              <a:rPr spc="-84" dirty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quả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4003" y="1905002"/>
            <a:ext cx="9495535" cy="2285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14- Vòng lặp và mảng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89239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7" y="15211"/>
            <a:ext cx="6046046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Câu lệnh </a:t>
            </a:r>
            <a:r>
              <a:rPr spc="-19" dirty="0"/>
              <a:t>continue</a:t>
            </a:r>
            <a:r>
              <a:rPr spc="-79" dirty="0"/>
              <a:t> </a:t>
            </a:r>
            <a:r>
              <a:rPr spc="-5" dirty="0"/>
              <a:t>1-3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18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407415" y="915161"/>
            <a:ext cx="11277600" cy="676909"/>
          </a:xfrm>
          <a:custGeom>
            <a:avLst/>
            <a:gdLst/>
            <a:ahLst/>
            <a:cxnLst/>
            <a:rect l="l" t="t" r="r" b="b"/>
            <a:pathLst>
              <a:path w="8458200" h="676910">
                <a:moveTo>
                  <a:pt x="8345424" y="0"/>
                </a:moveTo>
                <a:lnTo>
                  <a:pt x="112775" y="0"/>
                </a:lnTo>
                <a:lnTo>
                  <a:pt x="68880" y="8870"/>
                </a:lnTo>
                <a:lnTo>
                  <a:pt x="33032" y="33051"/>
                </a:lnTo>
                <a:lnTo>
                  <a:pt x="8863" y="68901"/>
                </a:lnTo>
                <a:lnTo>
                  <a:pt x="0" y="112775"/>
                </a:lnTo>
                <a:lnTo>
                  <a:pt x="0" y="563879"/>
                </a:lnTo>
                <a:lnTo>
                  <a:pt x="8863" y="607754"/>
                </a:lnTo>
                <a:lnTo>
                  <a:pt x="33032" y="643604"/>
                </a:lnTo>
                <a:lnTo>
                  <a:pt x="68880" y="667785"/>
                </a:lnTo>
                <a:lnTo>
                  <a:pt x="112775" y="676655"/>
                </a:lnTo>
                <a:lnTo>
                  <a:pt x="8345424" y="676655"/>
                </a:lnTo>
                <a:lnTo>
                  <a:pt x="8389298" y="667785"/>
                </a:lnTo>
                <a:lnTo>
                  <a:pt x="8425148" y="643604"/>
                </a:lnTo>
                <a:lnTo>
                  <a:pt x="8449329" y="607754"/>
                </a:lnTo>
                <a:lnTo>
                  <a:pt x="8458200" y="563879"/>
                </a:lnTo>
                <a:lnTo>
                  <a:pt x="8458200" y="112775"/>
                </a:lnTo>
                <a:lnTo>
                  <a:pt x="8449329" y="68901"/>
                </a:lnTo>
                <a:lnTo>
                  <a:pt x="8425148" y="33051"/>
                </a:lnTo>
                <a:lnTo>
                  <a:pt x="8389298" y="8870"/>
                </a:lnTo>
                <a:lnTo>
                  <a:pt x="8345424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7415" y="915161"/>
            <a:ext cx="11277600" cy="676909"/>
          </a:xfrm>
          <a:custGeom>
            <a:avLst/>
            <a:gdLst/>
            <a:ahLst/>
            <a:cxnLst/>
            <a:rect l="l" t="t" r="r" b="b"/>
            <a:pathLst>
              <a:path w="8458200" h="676910">
                <a:moveTo>
                  <a:pt x="0" y="112775"/>
                </a:moveTo>
                <a:lnTo>
                  <a:pt x="8863" y="68901"/>
                </a:lnTo>
                <a:lnTo>
                  <a:pt x="33032" y="33051"/>
                </a:lnTo>
                <a:lnTo>
                  <a:pt x="68880" y="8870"/>
                </a:lnTo>
                <a:lnTo>
                  <a:pt x="112775" y="0"/>
                </a:lnTo>
                <a:lnTo>
                  <a:pt x="8345424" y="0"/>
                </a:lnTo>
                <a:lnTo>
                  <a:pt x="8389298" y="8870"/>
                </a:lnTo>
                <a:lnTo>
                  <a:pt x="8425148" y="33051"/>
                </a:lnTo>
                <a:lnTo>
                  <a:pt x="8449329" y="68901"/>
                </a:lnTo>
                <a:lnTo>
                  <a:pt x="8458200" y="112775"/>
                </a:lnTo>
                <a:lnTo>
                  <a:pt x="8458200" y="563879"/>
                </a:lnTo>
                <a:lnTo>
                  <a:pt x="8449329" y="607754"/>
                </a:lnTo>
                <a:lnTo>
                  <a:pt x="8425148" y="643604"/>
                </a:lnTo>
                <a:lnTo>
                  <a:pt x="8389298" y="667785"/>
                </a:lnTo>
                <a:lnTo>
                  <a:pt x="8345424" y="676655"/>
                </a:lnTo>
                <a:lnTo>
                  <a:pt x="112775" y="676655"/>
                </a:lnTo>
                <a:lnTo>
                  <a:pt x="68880" y="667785"/>
                </a:lnTo>
                <a:lnTo>
                  <a:pt x="33032" y="643604"/>
                </a:lnTo>
                <a:lnTo>
                  <a:pt x="8863" y="607754"/>
                </a:lnTo>
                <a:lnTo>
                  <a:pt x="0" y="563879"/>
                </a:lnTo>
                <a:lnTo>
                  <a:pt x="0" y="11277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7415" y="1692404"/>
            <a:ext cx="11277600" cy="673734"/>
          </a:xfrm>
          <a:custGeom>
            <a:avLst/>
            <a:gdLst/>
            <a:ahLst/>
            <a:cxnLst/>
            <a:rect l="l" t="t" r="r" b="b"/>
            <a:pathLst>
              <a:path w="8458200" h="673735">
                <a:moveTo>
                  <a:pt x="8345932" y="0"/>
                </a:moveTo>
                <a:lnTo>
                  <a:pt x="112268" y="0"/>
                </a:lnTo>
                <a:lnTo>
                  <a:pt x="68569" y="8826"/>
                </a:lnTo>
                <a:lnTo>
                  <a:pt x="32883" y="32893"/>
                </a:lnTo>
                <a:lnTo>
                  <a:pt x="8822" y="68580"/>
                </a:lnTo>
                <a:lnTo>
                  <a:pt x="0" y="112268"/>
                </a:lnTo>
                <a:lnTo>
                  <a:pt x="0" y="561339"/>
                </a:lnTo>
                <a:lnTo>
                  <a:pt x="8822" y="605027"/>
                </a:lnTo>
                <a:lnTo>
                  <a:pt x="32883" y="640714"/>
                </a:lnTo>
                <a:lnTo>
                  <a:pt x="68569" y="664781"/>
                </a:lnTo>
                <a:lnTo>
                  <a:pt x="112268" y="673608"/>
                </a:lnTo>
                <a:lnTo>
                  <a:pt x="8345932" y="673608"/>
                </a:lnTo>
                <a:lnTo>
                  <a:pt x="8389620" y="664781"/>
                </a:lnTo>
                <a:lnTo>
                  <a:pt x="8425307" y="640714"/>
                </a:lnTo>
                <a:lnTo>
                  <a:pt x="8449373" y="605027"/>
                </a:lnTo>
                <a:lnTo>
                  <a:pt x="8458200" y="561339"/>
                </a:lnTo>
                <a:lnTo>
                  <a:pt x="8458200" y="112268"/>
                </a:lnTo>
                <a:lnTo>
                  <a:pt x="8449373" y="68580"/>
                </a:lnTo>
                <a:lnTo>
                  <a:pt x="8425307" y="32893"/>
                </a:lnTo>
                <a:lnTo>
                  <a:pt x="8389620" y="8826"/>
                </a:lnTo>
                <a:lnTo>
                  <a:pt x="834593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7415" y="1692404"/>
            <a:ext cx="11277600" cy="673734"/>
          </a:xfrm>
          <a:custGeom>
            <a:avLst/>
            <a:gdLst/>
            <a:ahLst/>
            <a:cxnLst/>
            <a:rect l="l" t="t" r="r" b="b"/>
            <a:pathLst>
              <a:path w="8458200" h="673735">
                <a:moveTo>
                  <a:pt x="0" y="112268"/>
                </a:moveTo>
                <a:lnTo>
                  <a:pt x="8822" y="68580"/>
                </a:lnTo>
                <a:lnTo>
                  <a:pt x="32883" y="32893"/>
                </a:lnTo>
                <a:lnTo>
                  <a:pt x="68569" y="8826"/>
                </a:lnTo>
                <a:lnTo>
                  <a:pt x="112268" y="0"/>
                </a:lnTo>
                <a:lnTo>
                  <a:pt x="8345932" y="0"/>
                </a:lnTo>
                <a:lnTo>
                  <a:pt x="8389620" y="8826"/>
                </a:lnTo>
                <a:lnTo>
                  <a:pt x="8425307" y="32893"/>
                </a:lnTo>
                <a:lnTo>
                  <a:pt x="8449373" y="68580"/>
                </a:lnTo>
                <a:lnTo>
                  <a:pt x="8458200" y="112268"/>
                </a:lnTo>
                <a:lnTo>
                  <a:pt x="8458200" y="561339"/>
                </a:lnTo>
                <a:lnTo>
                  <a:pt x="8449373" y="605027"/>
                </a:lnTo>
                <a:lnTo>
                  <a:pt x="8425307" y="640714"/>
                </a:lnTo>
                <a:lnTo>
                  <a:pt x="8389620" y="664781"/>
                </a:lnTo>
                <a:lnTo>
                  <a:pt x="8345932" y="673608"/>
                </a:lnTo>
                <a:lnTo>
                  <a:pt x="112268" y="673608"/>
                </a:lnTo>
                <a:lnTo>
                  <a:pt x="68569" y="664781"/>
                </a:lnTo>
                <a:lnTo>
                  <a:pt x="32883" y="640714"/>
                </a:lnTo>
                <a:lnTo>
                  <a:pt x="8822" y="605027"/>
                </a:lnTo>
                <a:lnTo>
                  <a:pt x="0" y="561339"/>
                </a:lnTo>
                <a:lnTo>
                  <a:pt x="0" y="11226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7415" y="2536699"/>
            <a:ext cx="11277600" cy="688975"/>
          </a:xfrm>
          <a:custGeom>
            <a:avLst/>
            <a:gdLst/>
            <a:ahLst/>
            <a:cxnLst/>
            <a:rect l="l" t="t" r="r" b="b"/>
            <a:pathLst>
              <a:path w="8458200" h="688975">
                <a:moveTo>
                  <a:pt x="8343392" y="0"/>
                </a:moveTo>
                <a:lnTo>
                  <a:pt x="114808" y="0"/>
                </a:lnTo>
                <a:lnTo>
                  <a:pt x="70117" y="9026"/>
                </a:lnTo>
                <a:lnTo>
                  <a:pt x="33624" y="33639"/>
                </a:lnTo>
                <a:lnTo>
                  <a:pt x="9021" y="70133"/>
                </a:lnTo>
                <a:lnTo>
                  <a:pt x="0" y="114808"/>
                </a:lnTo>
                <a:lnTo>
                  <a:pt x="0" y="574040"/>
                </a:lnTo>
                <a:lnTo>
                  <a:pt x="9021" y="618714"/>
                </a:lnTo>
                <a:lnTo>
                  <a:pt x="33624" y="655208"/>
                </a:lnTo>
                <a:lnTo>
                  <a:pt x="70117" y="679821"/>
                </a:lnTo>
                <a:lnTo>
                  <a:pt x="114808" y="688848"/>
                </a:lnTo>
                <a:lnTo>
                  <a:pt x="8343392" y="688848"/>
                </a:lnTo>
                <a:lnTo>
                  <a:pt x="8388066" y="679821"/>
                </a:lnTo>
                <a:lnTo>
                  <a:pt x="8424560" y="655208"/>
                </a:lnTo>
                <a:lnTo>
                  <a:pt x="8449173" y="618714"/>
                </a:lnTo>
                <a:lnTo>
                  <a:pt x="8458200" y="574040"/>
                </a:lnTo>
                <a:lnTo>
                  <a:pt x="8458200" y="114808"/>
                </a:lnTo>
                <a:lnTo>
                  <a:pt x="8449173" y="70133"/>
                </a:lnTo>
                <a:lnTo>
                  <a:pt x="8424560" y="33639"/>
                </a:lnTo>
                <a:lnTo>
                  <a:pt x="8388066" y="9026"/>
                </a:lnTo>
                <a:lnTo>
                  <a:pt x="8343392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24798" y="1053847"/>
            <a:ext cx="11545281" cy="2744214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ts val="2398"/>
              </a:lnSpc>
              <a:spcBef>
                <a:spcPts val="119"/>
              </a:spcBef>
            </a:pPr>
            <a:r>
              <a:rPr spc="-5" dirty="0">
                <a:latin typeface="Arial"/>
                <a:cs typeface="Arial"/>
              </a:rPr>
              <a:t>Câu lệnh continue </a:t>
            </a:r>
            <a:r>
              <a:rPr dirty="0">
                <a:latin typeface="Arial"/>
                <a:cs typeface="Arial"/>
              </a:rPr>
              <a:t>chủ </a:t>
            </a:r>
            <a:r>
              <a:rPr spc="-11" dirty="0">
                <a:latin typeface="Arial"/>
                <a:cs typeface="Arial"/>
              </a:rPr>
              <a:t>yếu </a:t>
            </a:r>
            <a:r>
              <a:rPr spc="-5" dirty="0">
                <a:latin typeface="Arial"/>
                <a:cs typeface="Arial"/>
              </a:rPr>
              <a:t>được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11" dirty="0">
                <a:latin typeface="Arial"/>
                <a:cs typeface="Arial"/>
              </a:rPr>
              <a:t>dụng </a:t>
            </a:r>
            <a:r>
              <a:rPr spc="-5" dirty="0">
                <a:latin typeface="Arial"/>
                <a:cs typeface="Arial"/>
              </a:rPr>
              <a:t>trong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5" dirty="0">
                <a:latin typeface="Arial"/>
                <a:cs typeface="Arial"/>
              </a:rPr>
              <a:t>cấu </a:t>
            </a:r>
            <a:r>
              <a:rPr dirty="0">
                <a:latin typeface="Arial"/>
                <a:cs typeface="Arial"/>
              </a:rPr>
              <a:t>trúc </a:t>
            </a:r>
            <a:r>
              <a:rPr spc="-5" dirty="0">
                <a:latin typeface="Arial"/>
                <a:cs typeface="Arial"/>
              </a:rPr>
              <a:t>vòng lặp </a:t>
            </a:r>
            <a:r>
              <a:rPr dirty="0">
                <a:latin typeface="Arial"/>
                <a:cs typeface="Arial"/>
              </a:rPr>
              <a:t>và </a:t>
            </a:r>
            <a:r>
              <a:rPr spc="-11" err="1">
                <a:latin typeface="Arial"/>
                <a:cs typeface="Arial"/>
              </a:rPr>
              <a:t>được</a:t>
            </a:r>
            <a:r>
              <a:rPr spc="149">
                <a:latin typeface="Arial"/>
                <a:cs typeface="Arial"/>
              </a:rPr>
              <a:t> </a:t>
            </a:r>
            <a:r>
              <a:rPr smtClean="0">
                <a:latin typeface="Arial"/>
                <a:cs typeface="Arial"/>
              </a:rPr>
              <a:t>ký</a:t>
            </a:r>
            <a:r>
              <a:rPr lang="vi-VN" smtClean="0">
                <a:latin typeface="Arial"/>
                <a:cs typeface="Arial"/>
              </a:rPr>
              <a:t> </a:t>
            </a:r>
            <a:r>
              <a:rPr spc="-11" dirty="0" err="1">
                <a:latin typeface="Arial"/>
                <a:cs typeface="Arial"/>
              </a:rPr>
              <a:t>hiệu</a:t>
            </a:r>
            <a:r>
              <a:rPr spc="-11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là </a:t>
            </a:r>
            <a:r>
              <a:rPr dirty="0">
                <a:latin typeface="Arial"/>
                <a:cs typeface="Arial"/>
              </a:rPr>
              <a:t>từ </a:t>
            </a:r>
            <a:r>
              <a:rPr spc="-5" dirty="0">
                <a:latin typeface="Arial"/>
                <a:cs typeface="Arial"/>
              </a:rPr>
              <a:t>continue.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5114" marR="396025">
              <a:lnSpc>
                <a:spcPts val="2225"/>
              </a:lnSpc>
            </a:pPr>
            <a:r>
              <a:rPr spc="-5" dirty="0">
                <a:latin typeface="Arial"/>
                <a:cs typeface="Arial"/>
              </a:rPr>
              <a:t>Nó được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11" dirty="0">
                <a:latin typeface="Arial"/>
                <a:cs typeface="Arial"/>
              </a:rPr>
              <a:t>dụng </a:t>
            </a:r>
            <a:r>
              <a:rPr spc="-5" dirty="0">
                <a:latin typeface="Arial"/>
                <a:cs typeface="Arial"/>
              </a:rPr>
              <a:t>để chấm dứt việc thực hiện hiện </a:t>
            </a:r>
            <a:r>
              <a:rPr dirty="0">
                <a:latin typeface="Arial"/>
                <a:cs typeface="Arial"/>
              </a:rPr>
              <a:t>tại </a:t>
            </a:r>
            <a:r>
              <a:rPr spc="-5" dirty="0">
                <a:latin typeface="Arial"/>
                <a:cs typeface="Arial"/>
              </a:rPr>
              <a:t>của vòng lặp </a:t>
            </a:r>
            <a:r>
              <a:rPr dirty="0">
                <a:latin typeface="Arial"/>
                <a:cs typeface="Arial"/>
              </a:rPr>
              <a:t>và </a:t>
            </a:r>
            <a:r>
              <a:rPr spc="-5" dirty="0">
                <a:latin typeface="Arial"/>
                <a:cs typeface="Arial"/>
              </a:rPr>
              <a:t>tiếp </a:t>
            </a:r>
            <a:r>
              <a:rPr dirty="0">
                <a:latin typeface="Arial"/>
                <a:cs typeface="Arial"/>
              </a:rPr>
              <a:t>tục  với sự </a:t>
            </a:r>
            <a:r>
              <a:rPr spc="-5" dirty="0">
                <a:latin typeface="Arial"/>
                <a:cs typeface="Arial"/>
              </a:rPr>
              <a:t>lặp lại </a:t>
            </a:r>
            <a:r>
              <a:rPr dirty="0">
                <a:latin typeface="Arial"/>
                <a:cs typeface="Arial"/>
              </a:rPr>
              <a:t>tiếp </a:t>
            </a:r>
            <a:r>
              <a:rPr spc="-5" dirty="0">
                <a:latin typeface="Arial"/>
                <a:cs typeface="Arial"/>
              </a:rPr>
              <a:t>theo </a:t>
            </a:r>
            <a:r>
              <a:rPr spc="-11" dirty="0">
                <a:latin typeface="Arial"/>
                <a:cs typeface="Arial"/>
              </a:rPr>
              <a:t>bằng </a:t>
            </a:r>
            <a:r>
              <a:rPr dirty="0">
                <a:latin typeface="Arial"/>
                <a:cs typeface="Arial"/>
              </a:rPr>
              <a:t>cách trả </a:t>
            </a:r>
            <a:r>
              <a:rPr spc="-5" dirty="0">
                <a:latin typeface="Arial"/>
                <a:cs typeface="Arial"/>
              </a:rPr>
              <a:t>lại </a:t>
            </a:r>
            <a:r>
              <a:rPr spc="-11" dirty="0">
                <a:latin typeface="Arial"/>
                <a:cs typeface="Arial"/>
              </a:rPr>
              <a:t>quyền </a:t>
            </a:r>
            <a:r>
              <a:rPr spc="-5" dirty="0">
                <a:latin typeface="Arial"/>
                <a:cs typeface="Arial"/>
              </a:rPr>
              <a:t>kiểm soát cho đầu vòng</a:t>
            </a:r>
            <a:r>
              <a:rPr spc="149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lặp.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9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5871" marR="606130">
              <a:lnSpc>
                <a:spcPts val="2225"/>
              </a:lnSpc>
            </a:pPr>
            <a:r>
              <a:rPr spc="-5" dirty="0">
                <a:latin typeface="Arial"/>
                <a:cs typeface="Arial"/>
              </a:rPr>
              <a:t>Điều này </a:t>
            </a:r>
            <a:r>
              <a:rPr dirty="0">
                <a:latin typeface="Arial"/>
                <a:cs typeface="Arial"/>
              </a:rPr>
              <a:t>có </a:t>
            </a:r>
            <a:r>
              <a:rPr spc="-11" dirty="0">
                <a:latin typeface="Arial"/>
                <a:cs typeface="Arial"/>
              </a:rPr>
              <a:t>nghĩa, </a:t>
            </a:r>
            <a:r>
              <a:rPr dirty="0">
                <a:latin typeface="Arial"/>
                <a:cs typeface="Arial"/>
              </a:rPr>
              <a:t>câu </a:t>
            </a:r>
            <a:r>
              <a:rPr spc="-5" dirty="0">
                <a:latin typeface="Arial"/>
                <a:cs typeface="Arial"/>
              </a:rPr>
              <a:t>lệnh </a:t>
            </a:r>
            <a:r>
              <a:rPr dirty="0">
                <a:latin typeface="Arial"/>
                <a:cs typeface="Arial"/>
              </a:rPr>
              <a:t>tiếp tục sẽ </a:t>
            </a:r>
            <a:r>
              <a:rPr spc="-5" dirty="0">
                <a:latin typeface="Arial"/>
                <a:cs typeface="Arial"/>
              </a:rPr>
              <a:t>không chấm dứt vòng lặp hoàn toàn,  </a:t>
            </a:r>
            <a:r>
              <a:rPr spc="-11" dirty="0">
                <a:latin typeface="Arial"/>
                <a:cs typeface="Arial"/>
              </a:rPr>
              <a:t>nhưng </a:t>
            </a:r>
            <a:r>
              <a:rPr spc="-5" dirty="0">
                <a:latin typeface="Arial"/>
                <a:cs typeface="Arial"/>
              </a:rPr>
              <a:t>chấm dứt thực </a:t>
            </a:r>
            <a:r>
              <a:rPr dirty="0">
                <a:latin typeface="Arial"/>
                <a:cs typeface="Arial"/>
              </a:rPr>
              <a:t>thi </a:t>
            </a:r>
            <a:r>
              <a:rPr spc="-11" dirty="0">
                <a:latin typeface="Arial"/>
                <a:cs typeface="Arial"/>
              </a:rPr>
              <a:t>hiện</a:t>
            </a:r>
            <a:r>
              <a:rPr spc="60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hành.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 marL="456487" indent="-326493">
              <a:buClr>
                <a:srgbClr val="AC1317"/>
              </a:buClr>
              <a:buSzPct val="151351"/>
              <a:buFont typeface="Wingdings"/>
              <a:buChar char=""/>
              <a:tabLst>
                <a:tab pos="457244" algn="l"/>
              </a:tabLst>
            </a:pPr>
            <a:r>
              <a:rPr dirty="0">
                <a:latin typeface="Calibri"/>
                <a:cs typeface="Calibri"/>
              </a:rPr>
              <a:t>Hình sau thể hiện </a:t>
            </a:r>
            <a:r>
              <a:rPr spc="5" dirty="0">
                <a:latin typeface="Calibri"/>
                <a:cs typeface="Calibri"/>
              </a:rPr>
              <a:t>luồng thực </a:t>
            </a:r>
            <a:r>
              <a:rPr dirty="0">
                <a:latin typeface="Calibri"/>
                <a:cs typeface="Calibri"/>
              </a:rPr>
              <a:t>thì </a:t>
            </a:r>
            <a:r>
              <a:rPr spc="5" dirty="0">
                <a:latin typeface="Calibri"/>
                <a:cs typeface="Calibri"/>
              </a:rPr>
              <a:t>của</a:t>
            </a:r>
            <a:r>
              <a:rPr spc="-20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continue</a:t>
            </a:r>
          </a:p>
        </p:txBody>
      </p:sp>
      <p:sp>
        <p:nvSpPr>
          <p:cNvPr id="10" name="object 10"/>
          <p:cNvSpPr/>
          <p:nvPr/>
        </p:nvSpPr>
        <p:spPr>
          <a:xfrm>
            <a:off x="1930399" y="3886203"/>
            <a:ext cx="8225538" cy="2320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14- Vòng lặp và mảng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86262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7" y="95221"/>
            <a:ext cx="6046046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Câu lệnh </a:t>
            </a:r>
            <a:r>
              <a:rPr spc="-19" dirty="0"/>
              <a:t>continue</a:t>
            </a:r>
            <a:r>
              <a:rPr spc="-79" dirty="0"/>
              <a:t> </a:t>
            </a:r>
            <a:r>
              <a:rPr spc="-5" dirty="0"/>
              <a:t>2-3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5" y="685597"/>
            <a:ext cx="7223761" cy="4497495"/>
          </a:xfrm>
          <a:prstGeom prst="rect">
            <a:avLst/>
          </a:prstGeom>
        </p:spPr>
        <p:txBody>
          <a:bodyPr vert="horz" wrap="square" lIns="0" tIns="171559" rIns="0" bIns="0" rtlCol="0">
            <a:spAutoFit/>
          </a:bodyPr>
          <a:lstStyle/>
          <a:p>
            <a:pPr marL="341610" indent="-326493">
              <a:spcBef>
                <a:spcPts val="135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</a:t>
            </a:r>
            <a:endParaRPr>
              <a:latin typeface="Calibri"/>
              <a:cs typeface="Calibri"/>
            </a:endParaRPr>
          </a:p>
          <a:p>
            <a:pPr marL="312890">
              <a:lnSpc>
                <a:spcPts val="2577"/>
              </a:lnSpc>
              <a:spcBef>
                <a:spcPts val="1232"/>
              </a:spcBef>
            </a:pPr>
            <a:r>
              <a:rPr spc="5" dirty="0">
                <a:latin typeface="Courier New"/>
                <a:cs typeface="Courier New"/>
              </a:rPr>
              <a:t>&lt;script&gt;</a:t>
            </a:r>
            <a:endParaRPr>
              <a:latin typeface="Courier New"/>
              <a:cs typeface="Courier New"/>
            </a:endParaRPr>
          </a:p>
          <a:p>
            <a:pPr marL="653743">
              <a:lnSpc>
                <a:spcPts val="2523"/>
              </a:lnSpc>
            </a:pPr>
            <a:r>
              <a:rPr spc="5" dirty="0">
                <a:latin typeface="Courier New"/>
                <a:cs typeface="Courier New"/>
              </a:rPr>
              <a:t>var </a:t>
            </a:r>
            <a:r>
              <a:rPr dirty="0">
                <a:latin typeface="Courier New"/>
                <a:cs typeface="Courier New"/>
              </a:rPr>
              <a:t>result </a:t>
            </a:r>
            <a:r>
              <a:rPr spc="5" dirty="0">
                <a:latin typeface="Courier New"/>
                <a:cs typeface="Courier New"/>
              </a:rPr>
              <a:t>=</a:t>
            </a:r>
            <a:r>
              <a:rPr spc="11" dirty="0">
                <a:latin typeface="Courier New"/>
                <a:cs typeface="Courier New"/>
              </a:rPr>
              <a:t> </a:t>
            </a:r>
            <a:r>
              <a:rPr spc="5" dirty="0">
                <a:latin typeface="Courier New"/>
                <a:cs typeface="Courier New"/>
              </a:rPr>
              <a:t>‘’;</a:t>
            </a:r>
            <a:endParaRPr>
              <a:latin typeface="Courier New"/>
              <a:cs typeface="Courier New"/>
            </a:endParaRPr>
          </a:p>
          <a:p>
            <a:pPr marL="653743">
              <a:lnSpc>
                <a:spcPts val="2529"/>
              </a:lnSpc>
            </a:pPr>
            <a:r>
              <a:rPr spc="5" dirty="0">
                <a:latin typeface="Courier New"/>
                <a:cs typeface="Courier New"/>
              </a:rPr>
              <a:t>for (var i = 0; i &lt;= 15;</a:t>
            </a:r>
            <a:r>
              <a:rPr spc="-24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i++)</a:t>
            </a:r>
            <a:endParaRPr>
              <a:latin typeface="Courier New"/>
              <a:cs typeface="Courier New"/>
            </a:endParaRPr>
          </a:p>
          <a:p>
            <a:pPr marL="653743">
              <a:lnSpc>
                <a:spcPts val="2523"/>
              </a:lnSpc>
            </a:pPr>
            <a:r>
              <a:rPr spc="5" dirty="0">
                <a:latin typeface="Courier New"/>
                <a:cs typeface="Courier New"/>
              </a:rPr>
              <a:t>{</a:t>
            </a:r>
            <a:endParaRPr>
              <a:latin typeface="Courier New"/>
              <a:cs typeface="Courier New"/>
            </a:endParaRPr>
          </a:p>
          <a:p>
            <a:pPr marL="1334696">
              <a:lnSpc>
                <a:spcPts val="2523"/>
              </a:lnSpc>
            </a:pPr>
            <a:r>
              <a:rPr dirty="0">
                <a:latin typeface="Courier New"/>
                <a:cs typeface="Courier New"/>
              </a:rPr>
              <a:t>if((i%2) </a:t>
            </a:r>
            <a:r>
              <a:rPr spc="5" dirty="0">
                <a:latin typeface="Courier New"/>
                <a:cs typeface="Courier New"/>
              </a:rPr>
              <a:t>!=</a:t>
            </a:r>
            <a:r>
              <a:rPr spc="11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0)</a:t>
            </a:r>
            <a:endParaRPr>
              <a:latin typeface="Courier New"/>
              <a:cs typeface="Courier New"/>
            </a:endParaRPr>
          </a:p>
          <a:p>
            <a:pPr marL="1334696">
              <a:lnSpc>
                <a:spcPts val="2529"/>
              </a:lnSpc>
            </a:pPr>
            <a:r>
              <a:rPr spc="5" dirty="0">
                <a:latin typeface="Courier New"/>
                <a:cs typeface="Courier New"/>
              </a:rPr>
              <a:t>{</a:t>
            </a:r>
            <a:endParaRPr>
              <a:latin typeface="Courier New"/>
              <a:cs typeface="Courier New"/>
            </a:endParaRPr>
          </a:p>
          <a:p>
            <a:pPr marL="1675549">
              <a:lnSpc>
                <a:spcPts val="2523"/>
              </a:lnSpc>
            </a:pPr>
            <a:r>
              <a:rPr dirty="0">
                <a:latin typeface="Courier New"/>
                <a:cs typeface="Courier New"/>
              </a:rPr>
              <a:t>continue;</a:t>
            </a:r>
            <a:endParaRPr>
              <a:latin typeface="Courier New"/>
              <a:cs typeface="Courier New"/>
            </a:endParaRPr>
          </a:p>
          <a:p>
            <a:pPr marL="1334696">
              <a:lnSpc>
                <a:spcPts val="2523"/>
              </a:lnSpc>
            </a:pPr>
            <a:r>
              <a:rPr spc="5" dirty="0">
                <a:latin typeface="Courier New"/>
                <a:cs typeface="Courier New"/>
              </a:rPr>
              <a:t>}</a:t>
            </a:r>
            <a:endParaRPr>
              <a:latin typeface="Courier New"/>
              <a:cs typeface="Courier New"/>
            </a:endParaRPr>
          </a:p>
          <a:p>
            <a:pPr marR="198014" algn="ctr">
              <a:lnSpc>
                <a:spcPts val="2529"/>
              </a:lnSpc>
            </a:pPr>
            <a:r>
              <a:rPr dirty="0">
                <a:latin typeface="Courier New"/>
                <a:cs typeface="Courier New"/>
              </a:rPr>
              <a:t>result </a:t>
            </a:r>
            <a:r>
              <a:rPr spc="5" dirty="0">
                <a:latin typeface="Courier New"/>
                <a:cs typeface="Courier New"/>
              </a:rPr>
              <a:t>= </a:t>
            </a:r>
            <a:r>
              <a:rPr dirty="0">
                <a:latin typeface="Courier New"/>
                <a:cs typeface="Courier New"/>
              </a:rPr>
              <a:t>result </a:t>
            </a:r>
            <a:r>
              <a:rPr spc="5" dirty="0">
                <a:latin typeface="Courier New"/>
                <a:cs typeface="Courier New"/>
              </a:rPr>
              <a:t>+ i +</a:t>
            </a:r>
            <a:r>
              <a:rPr spc="30" dirty="0">
                <a:latin typeface="Courier New"/>
                <a:cs typeface="Courier New"/>
              </a:rPr>
              <a:t> </a:t>
            </a:r>
            <a:r>
              <a:rPr spc="5" dirty="0">
                <a:latin typeface="Courier New"/>
                <a:cs typeface="Courier New"/>
              </a:rPr>
              <a:t>‘\n’;</a:t>
            </a:r>
            <a:endParaRPr>
              <a:latin typeface="Courier New"/>
              <a:cs typeface="Courier New"/>
            </a:endParaRPr>
          </a:p>
          <a:p>
            <a:pPr marL="653743">
              <a:lnSpc>
                <a:spcPts val="2523"/>
              </a:lnSpc>
            </a:pPr>
            <a:r>
              <a:rPr spc="5" dirty="0">
                <a:latin typeface="Courier New"/>
                <a:cs typeface="Courier New"/>
              </a:rPr>
              <a:t>}</a:t>
            </a:r>
            <a:endParaRPr>
              <a:latin typeface="Courier New"/>
              <a:cs typeface="Courier New"/>
            </a:endParaRPr>
          </a:p>
          <a:p>
            <a:pPr marL="653743">
              <a:lnSpc>
                <a:spcPts val="2577"/>
              </a:lnSpc>
            </a:pPr>
            <a:r>
              <a:rPr dirty="0">
                <a:latin typeface="Courier New"/>
                <a:cs typeface="Courier New"/>
              </a:rPr>
              <a:t>alert(‘Even </a:t>
            </a:r>
            <a:r>
              <a:rPr spc="5" dirty="0">
                <a:latin typeface="Courier New"/>
                <a:cs typeface="Courier New"/>
              </a:rPr>
              <a:t>Numbers:\n’ +</a:t>
            </a:r>
            <a:r>
              <a:rPr spc="60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result);</a:t>
            </a:r>
            <a:endParaRPr>
              <a:latin typeface="Courier New"/>
              <a:cs typeface="Courier New"/>
            </a:endParaRPr>
          </a:p>
          <a:p>
            <a:pPr marL="312890">
              <a:spcBef>
                <a:spcPts val="529"/>
              </a:spcBef>
            </a:pPr>
            <a:r>
              <a:rPr dirty="0">
                <a:latin typeface="Courier New"/>
                <a:cs typeface="Courier New"/>
              </a:rPr>
              <a:t>&lt;/script&gt;</a:t>
            </a:r>
            <a:endParaRPr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14457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8" y="3781"/>
            <a:ext cx="2483275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Mục</a:t>
            </a:r>
            <a:r>
              <a:rPr spc="-84" dirty="0"/>
              <a:t> </a:t>
            </a:r>
            <a:r>
              <a:rPr spc="-5" dirty="0"/>
              <a:t>tiêu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52026" y="826363"/>
            <a:ext cx="5814061" cy="3858404"/>
          </a:xfrm>
          <a:prstGeom prst="rect">
            <a:avLst/>
          </a:prstGeom>
        </p:spPr>
        <p:txBody>
          <a:bodyPr vert="horz" wrap="square" lIns="0" tIns="41569" rIns="0" bIns="0" rtlCol="0">
            <a:spAutoFit/>
          </a:bodyPr>
          <a:lstStyle/>
          <a:p>
            <a:pPr marL="341610" indent="-326493">
              <a:spcBef>
                <a:spcPts val="328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5" dirty="0">
                <a:latin typeface="Calibri"/>
                <a:cs typeface="Calibri"/>
              </a:rPr>
              <a:t>Giải thích </a:t>
            </a:r>
            <a:r>
              <a:rPr sz="2400" dirty="0">
                <a:latin typeface="Calibri"/>
                <a:cs typeface="Calibri"/>
              </a:rPr>
              <a:t>vòng </a:t>
            </a:r>
            <a:r>
              <a:rPr sz="2400" spc="5" dirty="0">
                <a:latin typeface="Calibri"/>
                <a:cs typeface="Calibri"/>
              </a:rPr>
              <a:t>lặp</a:t>
            </a:r>
            <a:r>
              <a:rPr sz="2400" spc="-19" dirty="0">
                <a:latin typeface="Calibri"/>
                <a:cs typeface="Calibri"/>
              </a:rPr>
              <a:t> </a:t>
            </a:r>
            <a:r>
              <a:rPr sz="2400" spc="11" dirty="0">
                <a:latin typeface="Calibri"/>
                <a:cs typeface="Calibri"/>
              </a:rPr>
              <a:t>while</a:t>
            </a:r>
            <a:endParaRPr sz="2400">
              <a:latin typeface="Calibri"/>
              <a:cs typeface="Calibri"/>
            </a:endParaRPr>
          </a:p>
          <a:p>
            <a:pPr marL="341610" indent="-326493">
              <a:spcBef>
                <a:spcPts val="157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5" dirty="0">
                <a:latin typeface="Calibri"/>
                <a:cs typeface="Calibri"/>
              </a:rPr>
              <a:t>Giải thích </a:t>
            </a:r>
            <a:r>
              <a:rPr sz="2400" dirty="0">
                <a:latin typeface="Calibri"/>
                <a:cs typeface="Calibri"/>
              </a:rPr>
              <a:t>vòng </a:t>
            </a:r>
            <a:r>
              <a:rPr sz="2400" spc="5" dirty="0">
                <a:latin typeface="Calibri"/>
                <a:cs typeface="Calibri"/>
              </a:rPr>
              <a:t>lặp</a:t>
            </a:r>
            <a:r>
              <a:rPr sz="2400" spc="-24" dirty="0">
                <a:latin typeface="Calibri"/>
                <a:cs typeface="Calibri"/>
              </a:rPr>
              <a:t> </a:t>
            </a:r>
            <a:r>
              <a:rPr sz="2400" spc="-11" dirty="0">
                <a:latin typeface="Calibri"/>
                <a:cs typeface="Calibri"/>
              </a:rPr>
              <a:t>for</a:t>
            </a:r>
            <a:endParaRPr sz="2400">
              <a:latin typeface="Calibri"/>
              <a:cs typeface="Calibri"/>
            </a:endParaRPr>
          </a:p>
          <a:p>
            <a:pPr marL="341610" indent="-326493">
              <a:spcBef>
                <a:spcPts val="157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5" dirty="0">
                <a:latin typeface="Calibri"/>
                <a:cs typeface="Calibri"/>
              </a:rPr>
              <a:t>Giải </a:t>
            </a:r>
            <a:r>
              <a:rPr sz="2400" spc="11" dirty="0">
                <a:latin typeface="Calibri"/>
                <a:cs typeface="Calibri"/>
              </a:rPr>
              <a:t>thích </a:t>
            </a:r>
            <a:r>
              <a:rPr sz="2400" dirty="0">
                <a:latin typeface="Calibri"/>
                <a:cs typeface="Calibri"/>
              </a:rPr>
              <a:t>vòng </a:t>
            </a:r>
            <a:r>
              <a:rPr sz="2400" spc="5" dirty="0">
                <a:latin typeface="Calibri"/>
                <a:cs typeface="Calibri"/>
              </a:rPr>
              <a:t>lặp </a:t>
            </a:r>
            <a:r>
              <a:rPr sz="2400" dirty="0">
                <a:latin typeface="Calibri"/>
                <a:cs typeface="Calibri"/>
              </a:rPr>
              <a:t>do..while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11" dirty="0">
                <a:latin typeface="Calibri"/>
                <a:cs typeface="Calibri"/>
              </a:rPr>
              <a:t>loop</a:t>
            </a:r>
            <a:endParaRPr sz="2400">
              <a:latin typeface="Calibri"/>
              <a:cs typeface="Calibri"/>
            </a:endParaRPr>
          </a:p>
          <a:p>
            <a:pPr marL="341610" indent="-326493">
              <a:spcBef>
                <a:spcPts val="157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5" dirty="0">
                <a:latin typeface="Calibri"/>
                <a:cs typeface="Calibri"/>
              </a:rPr>
              <a:t>Giải thích câu </a:t>
            </a:r>
            <a:r>
              <a:rPr sz="2400" spc="11" dirty="0">
                <a:latin typeface="Calibri"/>
                <a:cs typeface="Calibri"/>
              </a:rPr>
              <a:t>lệnh </a:t>
            </a:r>
            <a:r>
              <a:rPr sz="2400" spc="5" dirty="0">
                <a:latin typeface="Calibri"/>
                <a:cs typeface="Calibri"/>
              </a:rPr>
              <a:t>break </a:t>
            </a:r>
            <a:r>
              <a:rPr sz="2400" spc="-11" dirty="0">
                <a:latin typeface="Calibri"/>
                <a:cs typeface="Calibri"/>
              </a:rPr>
              <a:t>và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continue</a:t>
            </a:r>
            <a:endParaRPr sz="2400">
              <a:latin typeface="Calibri"/>
              <a:cs typeface="Calibri"/>
            </a:endParaRPr>
          </a:p>
          <a:p>
            <a:pPr marL="341610" indent="-326493">
              <a:spcBef>
                <a:spcPts val="157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5" dirty="0">
                <a:latin typeface="Calibri"/>
                <a:cs typeface="Calibri"/>
              </a:rPr>
              <a:t>Giải thích </a:t>
            </a:r>
            <a:r>
              <a:rPr sz="2400" spc="19" dirty="0">
                <a:latin typeface="Calibri"/>
                <a:cs typeface="Calibri"/>
              </a:rPr>
              <a:t>mảng </a:t>
            </a:r>
            <a:r>
              <a:rPr sz="2400" spc="11" dirty="0">
                <a:latin typeface="Calibri"/>
                <a:cs typeface="Calibri"/>
              </a:rPr>
              <a:t>một</a:t>
            </a:r>
            <a:r>
              <a:rPr sz="2400" spc="-54" dirty="0">
                <a:latin typeface="Calibri"/>
                <a:cs typeface="Calibri"/>
              </a:rPr>
              <a:t> </a:t>
            </a:r>
            <a:r>
              <a:rPr sz="2400" spc="11" dirty="0">
                <a:latin typeface="Calibri"/>
                <a:cs typeface="Calibri"/>
              </a:rPr>
              <a:t>chiều</a:t>
            </a:r>
            <a:endParaRPr sz="2400">
              <a:latin typeface="Calibri"/>
              <a:cs typeface="Calibri"/>
            </a:endParaRPr>
          </a:p>
          <a:p>
            <a:pPr marL="341610" indent="-326493">
              <a:spcBef>
                <a:spcPts val="157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5" dirty="0">
                <a:latin typeface="Calibri"/>
                <a:cs typeface="Calibri"/>
              </a:rPr>
              <a:t>Giải </a:t>
            </a:r>
            <a:r>
              <a:rPr sz="2400" spc="11" dirty="0">
                <a:latin typeface="Calibri"/>
                <a:cs typeface="Calibri"/>
              </a:rPr>
              <a:t>thích mảng nhiều</a:t>
            </a:r>
            <a:r>
              <a:rPr sz="2400" spc="-49" dirty="0">
                <a:latin typeface="Calibri"/>
                <a:cs typeface="Calibri"/>
              </a:rPr>
              <a:t> </a:t>
            </a:r>
            <a:r>
              <a:rPr sz="2400" spc="11" dirty="0">
                <a:latin typeface="Calibri"/>
                <a:cs typeface="Calibri"/>
              </a:rPr>
              <a:t>chiều</a:t>
            </a:r>
            <a:endParaRPr sz="2400">
              <a:latin typeface="Calibri"/>
              <a:cs typeface="Calibri"/>
            </a:endParaRPr>
          </a:p>
          <a:p>
            <a:pPr marL="341610" indent="-326493">
              <a:spcBef>
                <a:spcPts val="1576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5" dirty="0">
                <a:latin typeface="Calibri"/>
                <a:cs typeface="Calibri"/>
              </a:rPr>
              <a:t>Giải thích </a:t>
            </a:r>
            <a:r>
              <a:rPr sz="2400" dirty="0">
                <a:latin typeface="Calibri"/>
                <a:cs typeface="Calibri"/>
              </a:rPr>
              <a:t>vòng </a:t>
            </a:r>
            <a:r>
              <a:rPr sz="2400" spc="5" dirty="0">
                <a:latin typeface="Calibri"/>
                <a:cs typeface="Calibri"/>
              </a:rPr>
              <a:t>lặp</a:t>
            </a:r>
            <a:r>
              <a:rPr sz="2400" spc="-19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for..in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14- Vòng lặp và mảng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75085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7" y="26641"/>
            <a:ext cx="6046046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Câu lệnh </a:t>
            </a:r>
            <a:r>
              <a:rPr spc="-19" dirty="0"/>
              <a:t>continue</a:t>
            </a:r>
            <a:r>
              <a:rPr spc="-79" dirty="0"/>
              <a:t> </a:t>
            </a:r>
            <a:r>
              <a:rPr spc="-5" dirty="0"/>
              <a:t>3-3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5" y="928495"/>
            <a:ext cx="1378374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-5" dirty="0">
                <a:latin typeface="Calibri"/>
                <a:cs typeface="Calibri"/>
              </a:rPr>
              <a:t>Kết</a:t>
            </a:r>
            <a:r>
              <a:rPr spc="-8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quả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27201" y="1523999"/>
            <a:ext cx="7991856" cy="419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14- Vòng lặp và mảng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97692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8" y="95221"/>
            <a:ext cx="1612052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Mảng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21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407415" y="915162"/>
            <a:ext cx="11277600" cy="591820"/>
          </a:xfrm>
          <a:custGeom>
            <a:avLst/>
            <a:gdLst/>
            <a:ahLst/>
            <a:cxnLst/>
            <a:rect l="l" t="t" r="r" b="b"/>
            <a:pathLst>
              <a:path w="8458200" h="591819">
                <a:moveTo>
                  <a:pt x="8359648" y="0"/>
                </a:moveTo>
                <a:lnTo>
                  <a:pt x="98552" y="0"/>
                </a:lnTo>
                <a:lnTo>
                  <a:pt x="60189" y="7737"/>
                </a:lnTo>
                <a:lnTo>
                  <a:pt x="28863" y="28844"/>
                </a:lnTo>
                <a:lnTo>
                  <a:pt x="7744" y="60168"/>
                </a:lnTo>
                <a:lnTo>
                  <a:pt x="0" y="98551"/>
                </a:lnTo>
                <a:lnTo>
                  <a:pt x="0" y="492760"/>
                </a:lnTo>
                <a:lnTo>
                  <a:pt x="7744" y="531143"/>
                </a:lnTo>
                <a:lnTo>
                  <a:pt x="28863" y="562467"/>
                </a:lnTo>
                <a:lnTo>
                  <a:pt x="60189" y="583574"/>
                </a:lnTo>
                <a:lnTo>
                  <a:pt x="98552" y="591312"/>
                </a:lnTo>
                <a:lnTo>
                  <a:pt x="8359648" y="591312"/>
                </a:lnTo>
                <a:lnTo>
                  <a:pt x="8398031" y="583574"/>
                </a:lnTo>
                <a:lnTo>
                  <a:pt x="8429355" y="562467"/>
                </a:lnTo>
                <a:lnTo>
                  <a:pt x="8450462" y="531143"/>
                </a:lnTo>
                <a:lnTo>
                  <a:pt x="8458200" y="492760"/>
                </a:lnTo>
                <a:lnTo>
                  <a:pt x="8458200" y="98551"/>
                </a:lnTo>
                <a:lnTo>
                  <a:pt x="8450462" y="60168"/>
                </a:lnTo>
                <a:lnTo>
                  <a:pt x="8429355" y="28844"/>
                </a:lnTo>
                <a:lnTo>
                  <a:pt x="8398031" y="7737"/>
                </a:lnTo>
                <a:lnTo>
                  <a:pt x="8359648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7415" y="915162"/>
            <a:ext cx="11277600" cy="591820"/>
          </a:xfrm>
          <a:custGeom>
            <a:avLst/>
            <a:gdLst/>
            <a:ahLst/>
            <a:cxnLst/>
            <a:rect l="l" t="t" r="r" b="b"/>
            <a:pathLst>
              <a:path w="8458200" h="591819">
                <a:moveTo>
                  <a:pt x="0" y="98551"/>
                </a:moveTo>
                <a:lnTo>
                  <a:pt x="7744" y="60168"/>
                </a:lnTo>
                <a:lnTo>
                  <a:pt x="28863" y="28844"/>
                </a:lnTo>
                <a:lnTo>
                  <a:pt x="60189" y="7737"/>
                </a:lnTo>
                <a:lnTo>
                  <a:pt x="98552" y="0"/>
                </a:lnTo>
                <a:lnTo>
                  <a:pt x="8359648" y="0"/>
                </a:lnTo>
                <a:lnTo>
                  <a:pt x="8398031" y="7737"/>
                </a:lnTo>
                <a:lnTo>
                  <a:pt x="8429355" y="28844"/>
                </a:lnTo>
                <a:lnTo>
                  <a:pt x="8450462" y="60168"/>
                </a:lnTo>
                <a:lnTo>
                  <a:pt x="8458200" y="98551"/>
                </a:lnTo>
                <a:lnTo>
                  <a:pt x="8458200" y="492760"/>
                </a:lnTo>
                <a:lnTo>
                  <a:pt x="8450462" y="531143"/>
                </a:lnTo>
                <a:lnTo>
                  <a:pt x="8429355" y="562467"/>
                </a:lnTo>
                <a:lnTo>
                  <a:pt x="8398031" y="583574"/>
                </a:lnTo>
                <a:lnTo>
                  <a:pt x="8359648" y="591312"/>
                </a:lnTo>
                <a:lnTo>
                  <a:pt x="98552" y="591312"/>
                </a:lnTo>
                <a:lnTo>
                  <a:pt x="60189" y="583574"/>
                </a:lnTo>
                <a:lnTo>
                  <a:pt x="28863" y="562467"/>
                </a:lnTo>
                <a:lnTo>
                  <a:pt x="7744" y="531143"/>
                </a:lnTo>
                <a:lnTo>
                  <a:pt x="0" y="492760"/>
                </a:lnTo>
                <a:lnTo>
                  <a:pt x="0" y="9855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7415" y="1671068"/>
            <a:ext cx="11277600" cy="612775"/>
          </a:xfrm>
          <a:custGeom>
            <a:avLst/>
            <a:gdLst/>
            <a:ahLst/>
            <a:cxnLst/>
            <a:rect l="l" t="t" r="r" b="b"/>
            <a:pathLst>
              <a:path w="8458200" h="612775">
                <a:moveTo>
                  <a:pt x="8356092" y="0"/>
                </a:moveTo>
                <a:lnTo>
                  <a:pt x="102108" y="0"/>
                </a:lnTo>
                <a:lnTo>
                  <a:pt x="62364" y="8024"/>
                </a:lnTo>
                <a:lnTo>
                  <a:pt x="29908" y="29908"/>
                </a:lnTo>
                <a:lnTo>
                  <a:pt x="8024" y="62364"/>
                </a:lnTo>
                <a:lnTo>
                  <a:pt x="0" y="102108"/>
                </a:lnTo>
                <a:lnTo>
                  <a:pt x="0" y="510539"/>
                </a:lnTo>
                <a:lnTo>
                  <a:pt x="8024" y="550283"/>
                </a:lnTo>
                <a:lnTo>
                  <a:pt x="29908" y="582739"/>
                </a:lnTo>
                <a:lnTo>
                  <a:pt x="62364" y="604623"/>
                </a:lnTo>
                <a:lnTo>
                  <a:pt x="102108" y="612648"/>
                </a:lnTo>
                <a:lnTo>
                  <a:pt x="8356092" y="612648"/>
                </a:lnTo>
                <a:lnTo>
                  <a:pt x="8395835" y="604623"/>
                </a:lnTo>
                <a:lnTo>
                  <a:pt x="8428291" y="582739"/>
                </a:lnTo>
                <a:lnTo>
                  <a:pt x="8450175" y="550283"/>
                </a:lnTo>
                <a:lnTo>
                  <a:pt x="8458200" y="510539"/>
                </a:lnTo>
                <a:lnTo>
                  <a:pt x="8458200" y="102108"/>
                </a:lnTo>
                <a:lnTo>
                  <a:pt x="8450175" y="62364"/>
                </a:lnTo>
                <a:lnTo>
                  <a:pt x="8428291" y="29908"/>
                </a:lnTo>
                <a:lnTo>
                  <a:pt x="8395835" y="8024"/>
                </a:lnTo>
                <a:lnTo>
                  <a:pt x="835609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7415" y="1671068"/>
            <a:ext cx="11277600" cy="612775"/>
          </a:xfrm>
          <a:custGeom>
            <a:avLst/>
            <a:gdLst/>
            <a:ahLst/>
            <a:cxnLst/>
            <a:rect l="l" t="t" r="r" b="b"/>
            <a:pathLst>
              <a:path w="8458200" h="612775">
                <a:moveTo>
                  <a:pt x="0" y="102108"/>
                </a:moveTo>
                <a:lnTo>
                  <a:pt x="8024" y="62364"/>
                </a:lnTo>
                <a:lnTo>
                  <a:pt x="29908" y="29908"/>
                </a:lnTo>
                <a:lnTo>
                  <a:pt x="62364" y="8024"/>
                </a:lnTo>
                <a:lnTo>
                  <a:pt x="102108" y="0"/>
                </a:lnTo>
                <a:lnTo>
                  <a:pt x="8356092" y="0"/>
                </a:lnTo>
                <a:lnTo>
                  <a:pt x="8395835" y="8024"/>
                </a:lnTo>
                <a:lnTo>
                  <a:pt x="8428291" y="29908"/>
                </a:lnTo>
                <a:lnTo>
                  <a:pt x="8450175" y="62364"/>
                </a:lnTo>
                <a:lnTo>
                  <a:pt x="8458200" y="102108"/>
                </a:lnTo>
                <a:lnTo>
                  <a:pt x="8458200" y="510539"/>
                </a:lnTo>
                <a:lnTo>
                  <a:pt x="8450175" y="550283"/>
                </a:lnTo>
                <a:lnTo>
                  <a:pt x="8428291" y="582739"/>
                </a:lnTo>
                <a:lnTo>
                  <a:pt x="8395835" y="604623"/>
                </a:lnTo>
                <a:lnTo>
                  <a:pt x="8356092" y="612648"/>
                </a:lnTo>
                <a:lnTo>
                  <a:pt x="102108" y="612648"/>
                </a:lnTo>
                <a:lnTo>
                  <a:pt x="62364" y="604623"/>
                </a:lnTo>
                <a:lnTo>
                  <a:pt x="29908" y="582739"/>
                </a:lnTo>
                <a:lnTo>
                  <a:pt x="8024" y="550283"/>
                </a:lnTo>
                <a:lnTo>
                  <a:pt x="0" y="510539"/>
                </a:lnTo>
                <a:lnTo>
                  <a:pt x="0" y="10210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7415" y="2510791"/>
            <a:ext cx="11277600" cy="614679"/>
          </a:xfrm>
          <a:custGeom>
            <a:avLst/>
            <a:gdLst/>
            <a:ahLst/>
            <a:cxnLst/>
            <a:rect l="l" t="t" r="r" b="b"/>
            <a:pathLst>
              <a:path w="8458200" h="614680">
                <a:moveTo>
                  <a:pt x="8355838" y="0"/>
                </a:moveTo>
                <a:lnTo>
                  <a:pt x="102361" y="0"/>
                </a:lnTo>
                <a:lnTo>
                  <a:pt x="62520" y="8046"/>
                </a:lnTo>
                <a:lnTo>
                  <a:pt x="29983" y="29987"/>
                </a:lnTo>
                <a:lnTo>
                  <a:pt x="8044" y="62525"/>
                </a:lnTo>
                <a:lnTo>
                  <a:pt x="0" y="102362"/>
                </a:lnTo>
                <a:lnTo>
                  <a:pt x="0" y="511810"/>
                </a:lnTo>
                <a:lnTo>
                  <a:pt x="8044" y="551646"/>
                </a:lnTo>
                <a:lnTo>
                  <a:pt x="29983" y="584184"/>
                </a:lnTo>
                <a:lnTo>
                  <a:pt x="62520" y="606125"/>
                </a:lnTo>
                <a:lnTo>
                  <a:pt x="102361" y="614172"/>
                </a:lnTo>
                <a:lnTo>
                  <a:pt x="8355838" y="614172"/>
                </a:lnTo>
                <a:lnTo>
                  <a:pt x="8395674" y="606125"/>
                </a:lnTo>
                <a:lnTo>
                  <a:pt x="8428212" y="584184"/>
                </a:lnTo>
                <a:lnTo>
                  <a:pt x="8450153" y="551646"/>
                </a:lnTo>
                <a:lnTo>
                  <a:pt x="8458200" y="511810"/>
                </a:lnTo>
                <a:lnTo>
                  <a:pt x="8458200" y="102362"/>
                </a:lnTo>
                <a:lnTo>
                  <a:pt x="8450153" y="62525"/>
                </a:lnTo>
                <a:lnTo>
                  <a:pt x="8428212" y="29987"/>
                </a:lnTo>
                <a:lnTo>
                  <a:pt x="8395674" y="8046"/>
                </a:lnTo>
                <a:lnTo>
                  <a:pt x="8355838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7415" y="2510791"/>
            <a:ext cx="11277600" cy="614679"/>
          </a:xfrm>
          <a:custGeom>
            <a:avLst/>
            <a:gdLst/>
            <a:ahLst/>
            <a:cxnLst/>
            <a:rect l="l" t="t" r="r" b="b"/>
            <a:pathLst>
              <a:path w="8458200" h="614680">
                <a:moveTo>
                  <a:pt x="0" y="102362"/>
                </a:moveTo>
                <a:lnTo>
                  <a:pt x="8044" y="62525"/>
                </a:lnTo>
                <a:lnTo>
                  <a:pt x="29983" y="29987"/>
                </a:lnTo>
                <a:lnTo>
                  <a:pt x="62520" y="8046"/>
                </a:lnTo>
                <a:lnTo>
                  <a:pt x="102361" y="0"/>
                </a:lnTo>
                <a:lnTo>
                  <a:pt x="8355838" y="0"/>
                </a:lnTo>
                <a:lnTo>
                  <a:pt x="8395674" y="8046"/>
                </a:lnTo>
                <a:lnTo>
                  <a:pt x="8428212" y="29987"/>
                </a:lnTo>
                <a:lnTo>
                  <a:pt x="8450153" y="62525"/>
                </a:lnTo>
                <a:lnTo>
                  <a:pt x="8458200" y="102362"/>
                </a:lnTo>
                <a:lnTo>
                  <a:pt x="8458200" y="511810"/>
                </a:lnTo>
                <a:lnTo>
                  <a:pt x="8450153" y="551646"/>
                </a:lnTo>
                <a:lnTo>
                  <a:pt x="8428212" y="584184"/>
                </a:lnTo>
                <a:lnTo>
                  <a:pt x="8395674" y="606125"/>
                </a:lnTo>
                <a:lnTo>
                  <a:pt x="8355838" y="614172"/>
                </a:lnTo>
                <a:lnTo>
                  <a:pt x="102361" y="614172"/>
                </a:lnTo>
                <a:lnTo>
                  <a:pt x="62520" y="606125"/>
                </a:lnTo>
                <a:lnTo>
                  <a:pt x="29983" y="584184"/>
                </a:lnTo>
                <a:lnTo>
                  <a:pt x="8044" y="551646"/>
                </a:lnTo>
                <a:lnTo>
                  <a:pt x="0" y="511810"/>
                </a:lnTo>
                <a:lnTo>
                  <a:pt x="0" y="10236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19516" y="1038226"/>
            <a:ext cx="11165500" cy="2913491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spc="-5" dirty="0">
                <a:latin typeface="Arial"/>
                <a:cs typeface="Arial"/>
              </a:rPr>
              <a:t>Một mảng là một </a:t>
            </a:r>
            <a:r>
              <a:rPr dirty="0">
                <a:latin typeface="Arial"/>
                <a:cs typeface="Arial"/>
              </a:rPr>
              <a:t>tập </a:t>
            </a:r>
            <a:r>
              <a:rPr spc="-5" dirty="0">
                <a:latin typeface="Arial"/>
                <a:cs typeface="Arial"/>
              </a:rPr>
              <a:t>hợp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5" dirty="0">
                <a:latin typeface="Arial"/>
                <a:cs typeface="Arial"/>
              </a:rPr>
              <a:t>giá </a:t>
            </a:r>
            <a:r>
              <a:rPr dirty="0">
                <a:latin typeface="Arial"/>
                <a:cs typeface="Arial"/>
              </a:rPr>
              <a:t>trị </a:t>
            </a:r>
            <a:r>
              <a:rPr spc="-5" dirty="0">
                <a:latin typeface="Arial"/>
                <a:cs typeface="Arial"/>
              </a:rPr>
              <a:t>được lưu </a:t>
            </a:r>
            <a:r>
              <a:rPr dirty="0">
                <a:latin typeface="Arial"/>
                <a:cs typeface="Arial"/>
              </a:rPr>
              <a:t>trữ </a:t>
            </a:r>
            <a:r>
              <a:rPr spc="-5" dirty="0">
                <a:latin typeface="Arial"/>
                <a:cs typeface="Arial"/>
              </a:rPr>
              <a:t>trong bộ nhớ </a:t>
            </a:r>
            <a:r>
              <a:rPr dirty="0">
                <a:latin typeface="Arial"/>
                <a:cs typeface="Arial"/>
              </a:rPr>
              <a:t>vị trí </a:t>
            </a:r>
            <a:r>
              <a:rPr spc="-5" dirty="0">
                <a:latin typeface="Arial"/>
                <a:cs typeface="Arial"/>
              </a:rPr>
              <a:t>liền</a:t>
            </a:r>
            <a:r>
              <a:rPr spc="19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kề.</a:t>
            </a:r>
          </a:p>
          <a:p>
            <a:pPr>
              <a:spcBef>
                <a:spcPts val="11"/>
              </a:spcBef>
            </a:pPr>
            <a:endParaRPr sz="3000" dirty="0">
              <a:latin typeface="Times New Roman"/>
              <a:cs typeface="Times New Roman"/>
            </a:endParaRPr>
          </a:p>
          <a:p>
            <a:pPr marL="15871">
              <a:lnSpc>
                <a:spcPts val="2398"/>
              </a:lnSpc>
            </a:pPr>
            <a:r>
              <a:rPr spc="-5" dirty="0">
                <a:latin typeface="Arial"/>
                <a:cs typeface="Arial"/>
              </a:rPr>
              <a:t>Các giá </a:t>
            </a:r>
            <a:r>
              <a:rPr dirty="0">
                <a:latin typeface="Arial"/>
                <a:cs typeface="Arial"/>
              </a:rPr>
              <a:t>trị </a:t>
            </a:r>
            <a:r>
              <a:rPr spc="-5" dirty="0">
                <a:latin typeface="Arial"/>
                <a:cs typeface="Arial"/>
              </a:rPr>
              <a:t>mảng được tham chiếu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11" dirty="0">
                <a:latin typeface="Arial"/>
                <a:cs typeface="Arial"/>
              </a:rPr>
              <a:t>dụng </a:t>
            </a:r>
            <a:r>
              <a:rPr dirty="0">
                <a:latin typeface="Arial"/>
                <a:cs typeface="Arial"/>
              </a:rPr>
              <a:t>tên </a:t>
            </a:r>
            <a:r>
              <a:rPr spc="-5" dirty="0">
                <a:latin typeface="Arial"/>
                <a:cs typeface="Arial"/>
              </a:rPr>
              <a:t>mảng. Các giá </a:t>
            </a:r>
            <a:r>
              <a:rPr dirty="0">
                <a:latin typeface="Arial"/>
                <a:cs typeface="Arial"/>
              </a:rPr>
              <a:t>trị của </a:t>
            </a:r>
            <a:r>
              <a:rPr spc="-5">
                <a:latin typeface="Arial"/>
                <a:cs typeface="Arial"/>
              </a:rPr>
              <a:t>một</a:t>
            </a:r>
            <a:r>
              <a:rPr spc="65">
                <a:latin typeface="Arial"/>
                <a:cs typeface="Arial"/>
              </a:rPr>
              <a:t> </a:t>
            </a:r>
            <a:r>
              <a:rPr spc="-11" smtClean="0">
                <a:latin typeface="Arial"/>
                <a:cs typeface="Arial"/>
              </a:rPr>
              <a:t>biến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spc="-5" smtClean="0">
                <a:latin typeface="Arial"/>
                <a:cs typeface="Arial"/>
              </a:rPr>
              <a:t>mảng </a:t>
            </a:r>
            <a:r>
              <a:rPr spc="-11" dirty="0">
                <a:latin typeface="Arial"/>
                <a:cs typeface="Arial"/>
              </a:rPr>
              <a:t>phải </a:t>
            </a:r>
            <a:r>
              <a:rPr dirty="0">
                <a:latin typeface="Arial"/>
                <a:cs typeface="Arial"/>
              </a:rPr>
              <a:t>có </a:t>
            </a:r>
            <a:r>
              <a:rPr spc="-5" dirty="0">
                <a:latin typeface="Arial"/>
                <a:cs typeface="Arial"/>
              </a:rPr>
              <a:t>cùng kiểu dữ</a:t>
            </a:r>
            <a:r>
              <a:rPr spc="19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liệu.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 dirty="0">
              <a:latin typeface="Times New Roman"/>
              <a:cs typeface="Times New Roman"/>
            </a:endParaRPr>
          </a:p>
          <a:p>
            <a:pPr marL="15871">
              <a:lnSpc>
                <a:spcPts val="2404"/>
              </a:lnSpc>
            </a:pPr>
            <a:r>
              <a:rPr spc="-11" dirty="0">
                <a:latin typeface="Arial"/>
                <a:cs typeface="Arial"/>
              </a:rPr>
              <a:t>Những </a:t>
            </a:r>
            <a:r>
              <a:rPr spc="-5" dirty="0">
                <a:latin typeface="Arial"/>
                <a:cs typeface="Arial"/>
              </a:rPr>
              <a:t>giá trị </a:t>
            </a:r>
            <a:r>
              <a:rPr spc="-11" dirty="0">
                <a:latin typeface="Arial"/>
                <a:cs typeface="Arial"/>
              </a:rPr>
              <a:t>này </a:t>
            </a:r>
            <a:r>
              <a:rPr spc="-5" dirty="0">
                <a:latin typeface="Arial"/>
                <a:cs typeface="Arial"/>
              </a:rPr>
              <a:t>cũng </a:t>
            </a:r>
            <a:r>
              <a:rPr spc="-11" dirty="0">
                <a:latin typeface="Arial"/>
                <a:cs typeface="Arial"/>
              </a:rPr>
              <a:t>được gọi </a:t>
            </a:r>
            <a:r>
              <a:rPr spc="-5" dirty="0">
                <a:latin typeface="Arial"/>
                <a:cs typeface="Arial"/>
              </a:rPr>
              <a:t>là </a:t>
            </a:r>
            <a:r>
              <a:rPr spc="-11" dirty="0">
                <a:latin typeface="Arial"/>
                <a:cs typeface="Arial"/>
              </a:rPr>
              <a:t>phần </a:t>
            </a:r>
            <a:r>
              <a:rPr dirty="0">
                <a:latin typeface="Arial"/>
                <a:cs typeface="Arial"/>
              </a:rPr>
              <a:t>tử có </a:t>
            </a:r>
            <a:r>
              <a:rPr spc="-5" dirty="0">
                <a:latin typeface="Arial"/>
                <a:cs typeface="Arial"/>
              </a:rPr>
              <a:t>thể được </a:t>
            </a:r>
            <a:r>
              <a:rPr dirty="0">
                <a:latin typeface="Arial"/>
                <a:cs typeface="Arial"/>
              </a:rPr>
              <a:t>truy </a:t>
            </a:r>
            <a:r>
              <a:rPr spc="-5" dirty="0">
                <a:latin typeface="Arial"/>
                <a:cs typeface="Arial"/>
              </a:rPr>
              <a:t>cập bằng cách</a:t>
            </a:r>
            <a:r>
              <a:rPr spc="184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sử</a:t>
            </a:r>
          </a:p>
          <a:p>
            <a:pPr marL="15871">
              <a:lnSpc>
                <a:spcPts val="2404"/>
              </a:lnSpc>
            </a:pPr>
            <a:r>
              <a:rPr spc="-5" dirty="0">
                <a:latin typeface="Arial"/>
                <a:cs typeface="Arial"/>
              </a:rPr>
              <a:t>dụng </a:t>
            </a:r>
            <a:r>
              <a:rPr dirty="0">
                <a:latin typeface="Arial"/>
                <a:cs typeface="Arial"/>
              </a:rPr>
              <a:t>chỉ</a:t>
            </a:r>
            <a:r>
              <a:rPr spc="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số.</a:t>
            </a:r>
          </a:p>
          <a:p>
            <a:pPr marL="461020" marR="74822" indent="-326493">
              <a:lnSpc>
                <a:spcPts val="2553"/>
              </a:lnSpc>
              <a:spcBef>
                <a:spcPts val="117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461777" algn="l"/>
              </a:tabLst>
            </a:pPr>
            <a:r>
              <a:rPr dirty="0">
                <a:latin typeface="Calibri"/>
                <a:cs typeface="Calibri"/>
              </a:rPr>
              <a:t>Con số sau đây </a:t>
            </a:r>
            <a:r>
              <a:rPr spc="5" dirty="0">
                <a:latin typeface="Calibri"/>
                <a:cs typeface="Calibri"/>
              </a:rPr>
              <a:t>cho </a:t>
            </a:r>
            <a:r>
              <a:rPr spc="-5" dirty="0">
                <a:latin typeface="Calibri"/>
                <a:cs typeface="Calibri"/>
              </a:rPr>
              <a:t>thấy </a:t>
            </a:r>
            <a:r>
              <a:rPr dirty="0">
                <a:latin typeface="Calibri"/>
                <a:cs typeface="Calibri"/>
              </a:rPr>
              <a:t>việc sử dụng hiệu quả </a:t>
            </a:r>
            <a:r>
              <a:rPr spc="5" dirty="0">
                <a:latin typeface="Calibri"/>
                <a:cs typeface="Calibri"/>
              </a:rPr>
              <a:t>bộ </a:t>
            </a:r>
            <a:r>
              <a:rPr dirty="0">
                <a:latin typeface="Calibri"/>
                <a:cs typeface="Calibri"/>
              </a:rPr>
              <a:t>nhớ đạt </a:t>
            </a:r>
            <a:r>
              <a:rPr spc="5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bằng cách</a:t>
            </a:r>
            <a:r>
              <a:rPr spc="-2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sử</a:t>
            </a:r>
          </a:p>
          <a:p>
            <a:pPr marL="461020">
              <a:lnSpc>
                <a:spcPts val="2553"/>
              </a:lnSpc>
            </a:pPr>
            <a:r>
              <a:rPr dirty="0">
                <a:latin typeface="Calibri"/>
                <a:cs typeface="Calibri"/>
              </a:rPr>
              <a:t>dụng </a:t>
            </a:r>
            <a:r>
              <a:rPr spc="5" dirty="0">
                <a:latin typeface="Calibri"/>
                <a:cs typeface="Calibri"/>
              </a:rPr>
              <a:t>một</a:t>
            </a:r>
            <a:r>
              <a:rPr spc="-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mảng.</a:t>
            </a:r>
          </a:p>
        </p:txBody>
      </p:sp>
      <p:sp>
        <p:nvSpPr>
          <p:cNvPr id="10" name="object 10"/>
          <p:cNvSpPr/>
          <p:nvPr/>
        </p:nvSpPr>
        <p:spPr>
          <a:xfrm>
            <a:off x="3556000" y="3691890"/>
            <a:ext cx="5273558" cy="25142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14- Vòng lặp và mảng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72531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8" y="95221"/>
            <a:ext cx="5580380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Mảng một chiều</a:t>
            </a:r>
            <a:r>
              <a:rPr spc="-49" dirty="0"/>
              <a:t> </a:t>
            </a:r>
            <a:r>
              <a:rPr spc="-5" dirty="0"/>
              <a:t>1-3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5" y="780670"/>
            <a:ext cx="5936827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JavaScript hỗ </a:t>
            </a:r>
            <a:r>
              <a:rPr spc="-5" dirty="0">
                <a:latin typeface="Calibri"/>
                <a:cs typeface="Calibri"/>
              </a:rPr>
              <a:t>trợ </a:t>
            </a:r>
            <a:r>
              <a:rPr dirty="0">
                <a:latin typeface="Calibri"/>
                <a:cs typeface="Calibri"/>
              </a:rPr>
              <a:t>hai loại </a:t>
            </a:r>
            <a:r>
              <a:rPr spc="5" dirty="0">
                <a:latin typeface="Calibri"/>
                <a:cs typeface="Calibri"/>
              </a:rPr>
              <a:t>mảng đó </a:t>
            </a:r>
            <a:r>
              <a:rPr dirty="0">
                <a:latin typeface="Calibri"/>
                <a:cs typeface="Calibri"/>
              </a:rPr>
              <a:t>như</a:t>
            </a:r>
            <a:r>
              <a:rPr spc="-1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63634" y="1349504"/>
            <a:ext cx="220134" cy="476926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sz="3000" dirty="0">
                <a:solidFill>
                  <a:srgbClr val="AC1317"/>
                </a:solidFill>
                <a:latin typeface="Wingdings"/>
                <a:cs typeface="Wingdings"/>
              </a:rPr>
              <a:t></a:t>
            </a:r>
            <a:endParaRPr sz="3000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63632" y="1068959"/>
            <a:ext cx="2196252" cy="653924"/>
          </a:xfrm>
          <a:prstGeom prst="rect">
            <a:avLst/>
          </a:prstGeom>
        </p:spPr>
        <p:txBody>
          <a:bodyPr vert="horz" wrap="square" lIns="0" tIns="43080" rIns="0" bIns="0" rtlCol="0">
            <a:spAutoFit/>
          </a:bodyPr>
          <a:lstStyle/>
          <a:p>
            <a:pPr marL="341610" indent="-326493">
              <a:spcBef>
                <a:spcPts val="339"/>
              </a:spcBef>
              <a:buClr>
                <a:srgbClr val="AC1317"/>
              </a:buClr>
              <a:buSzPct val="150000"/>
              <a:buFont typeface="Wingdings"/>
              <a:buChar char=""/>
              <a:tabLst>
                <a:tab pos="340853" algn="l"/>
                <a:tab pos="341610" algn="l"/>
              </a:tabLst>
            </a:pPr>
            <a:r>
              <a:rPr sz="1900" spc="-5" dirty="0">
                <a:latin typeface="Calibri"/>
                <a:cs typeface="Calibri"/>
              </a:rPr>
              <a:t>Mảng </a:t>
            </a:r>
            <a:r>
              <a:rPr sz="1900" spc="-11" dirty="0">
                <a:latin typeface="Calibri"/>
                <a:cs typeface="Calibri"/>
              </a:rPr>
              <a:t>đơn</a:t>
            </a:r>
            <a:r>
              <a:rPr sz="1900" spc="-54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chiều</a:t>
            </a:r>
            <a:endParaRPr sz="1900">
              <a:latin typeface="Calibri"/>
              <a:cs typeface="Calibri"/>
            </a:endParaRPr>
          </a:p>
          <a:p>
            <a:pPr marL="341610">
              <a:spcBef>
                <a:spcPts val="220"/>
              </a:spcBef>
            </a:pPr>
            <a:r>
              <a:rPr sz="1900" spc="-5" dirty="0">
                <a:latin typeface="Calibri"/>
                <a:cs typeface="Calibri"/>
              </a:rPr>
              <a:t>Mảng đa</a:t>
            </a:r>
            <a:r>
              <a:rPr sz="1900" spc="-49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chiều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3625" y="1619249"/>
            <a:ext cx="9861974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-30" dirty="0">
                <a:latin typeface="Calibri"/>
                <a:cs typeface="Calibri"/>
              </a:rPr>
              <a:t>Trong </a:t>
            </a:r>
            <a:r>
              <a:rPr spc="5" dirty="0">
                <a:latin typeface="Calibri"/>
                <a:cs typeface="Calibri"/>
              </a:rPr>
              <a:t>một mảng đơn </a:t>
            </a:r>
            <a:r>
              <a:rPr dirty="0">
                <a:latin typeface="Calibri"/>
                <a:cs typeface="Calibri"/>
              </a:rPr>
              <a:t>chiều, các phần </a:t>
            </a:r>
            <a:r>
              <a:rPr spc="5" dirty="0">
                <a:latin typeface="Calibri"/>
                <a:cs typeface="Calibri"/>
              </a:rPr>
              <a:t>tử được </a:t>
            </a:r>
            <a:r>
              <a:rPr dirty="0">
                <a:latin typeface="Calibri"/>
                <a:cs typeface="Calibri"/>
              </a:rPr>
              <a:t>lưu trữ </a:t>
            </a:r>
            <a:r>
              <a:rPr spc="-5" dirty="0">
                <a:latin typeface="Calibri"/>
                <a:cs typeface="Calibri"/>
              </a:rPr>
              <a:t>trong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hàng</a:t>
            </a:r>
            <a:r>
              <a:rPr spc="-1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duy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3627" y="1885951"/>
            <a:ext cx="7662333" cy="659517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>
              <a:lnSpc>
                <a:spcPts val="2548"/>
              </a:lnSpc>
              <a:spcBef>
                <a:spcPts val="144"/>
              </a:spcBef>
            </a:pPr>
            <a:r>
              <a:rPr dirty="0">
                <a:latin typeface="Calibri"/>
                <a:cs typeface="Calibri"/>
              </a:rPr>
              <a:t>nhất trong bộ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nhớ.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548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Hình dưới đây </a:t>
            </a:r>
            <a:r>
              <a:rPr spc="5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thấy sự </a:t>
            </a:r>
            <a:r>
              <a:rPr spc="5" dirty="0">
                <a:latin typeface="Calibri"/>
                <a:cs typeface="Calibri"/>
              </a:rPr>
              <a:t>phân </a:t>
            </a:r>
            <a:r>
              <a:rPr dirty="0">
                <a:latin typeface="Calibri"/>
                <a:cs typeface="Calibri"/>
              </a:rPr>
              <a:t>bổ </a:t>
            </a:r>
            <a:r>
              <a:rPr spc="5" dirty="0">
                <a:latin typeface="Calibri"/>
                <a:cs typeface="Calibri"/>
              </a:rPr>
              <a:t>của mảng đơn</a:t>
            </a:r>
            <a:r>
              <a:rPr spc="-19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chiều.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64254" y="2631077"/>
            <a:ext cx="7417968" cy="21166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53625" y="4747261"/>
            <a:ext cx="10396219" cy="1634143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lnSpc>
                <a:spcPts val="2572"/>
              </a:lnSpc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Như </a:t>
            </a:r>
            <a:r>
              <a:rPr dirty="0">
                <a:latin typeface="Calibri"/>
                <a:cs typeface="Calibri"/>
              </a:rPr>
              <a:t>thể hiện trong hình, các phần </a:t>
            </a:r>
            <a:r>
              <a:rPr spc="5" dirty="0">
                <a:latin typeface="Calibri"/>
                <a:cs typeface="Calibri"/>
              </a:rPr>
              <a:t>tử mảng đầu </a:t>
            </a:r>
            <a:r>
              <a:rPr dirty="0">
                <a:latin typeface="Calibri"/>
                <a:cs typeface="Calibri"/>
              </a:rPr>
              <a:t>tiên có số chỉ số</a:t>
            </a:r>
            <a:r>
              <a:rPr spc="-30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không.</a:t>
            </a:r>
          </a:p>
          <a:p>
            <a:pPr marL="341610" indent="-326493">
              <a:lnSpc>
                <a:spcPts val="24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Các </a:t>
            </a:r>
            <a:r>
              <a:rPr spc="5" dirty="0">
                <a:latin typeface="Calibri"/>
                <a:cs typeface="Calibri"/>
              </a:rPr>
              <a:t>phần tử mảng cuối cùng </a:t>
            </a:r>
            <a:r>
              <a:rPr dirty="0">
                <a:latin typeface="Calibri"/>
                <a:cs typeface="Calibri"/>
              </a:rPr>
              <a:t>có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số chỉ số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trong ít hơn tổng số </a:t>
            </a:r>
            <a:r>
              <a:rPr spc="5" dirty="0">
                <a:latin typeface="Calibri"/>
                <a:cs typeface="Calibri"/>
              </a:rPr>
              <a:t>của</a:t>
            </a:r>
            <a:r>
              <a:rPr spc="-27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các</a:t>
            </a:r>
          </a:p>
          <a:p>
            <a:pPr marL="341610">
              <a:lnSpc>
                <a:spcPts val="2499"/>
              </a:lnSpc>
            </a:pPr>
            <a:r>
              <a:rPr spc="5" dirty="0">
                <a:latin typeface="Calibri"/>
                <a:cs typeface="Calibri"/>
              </a:rPr>
              <a:t>phần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tử.</a:t>
            </a:r>
          </a:p>
          <a:p>
            <a:pPr marL="341610" indent="-326493">
              <a:lnSpc>
                <a:spcPts val="2474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Sự </a:t>
            </a:r>
            <a:r>
              <a:rPr dirty="0">
                <a:latin typeface="Calibri"/>
                <a:cs typeface="Calibri"/>
              </a:rPr>
              <a:t>sắp </a:t>
            </a:r>
            <a:r>
              <a:rPr spc="-5" dirty="0">
                <a:latin typeface="Calibri"/>
                <a:cs typeface="Calibri"/>
              </a:rPr>
              <a:t>xếp này </a:t>
            </a:r>
            <a:r>
              <a:rPr dirty="0">
                <a:latin typeface="Calibri"/>
                <a:cs typeface="Calibri"/>
              </a:rPr>
              <a:t>giúp lưu trữ hiệu quả dữ</a:t>
            </a:r>
            <a:r>
              <a:rPr spc="-13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liệu.</a:t>
            </a:r>
          </a:p>
          <a:p>
            <a:pPr marL="341610" indent="-326493">
              <a:lnSpc>
                <a:spcPts val="2548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Nó </a:t>
            </a:r>
            <a:r>
              <a:rPr dirty="0">
                <a:latin typeface="Calibri"/>
                <a:cs typeface="Calibri"/>
              </a:rPr>
              <a:t>cũng giúp </a:t>
            </a:r>
            <a:r>
              <a:rPr spc="5" dirty="0">
                <a:latin typeface="Calibri"/>
                <a:cs typeface="Calibri"/>
              </a:rPr>
              <a:t>để </a:t>
            </a:r>
            <a:r>
              <a:rPr dirty="0">
                <a:latin typeface="Calibri"/>
                <a:cs typeface="Calibri"/>
              </a:rPr>
              <a:t>sắp </a:t>
            </a:r>
            <a:r>
              <a:rPr spc="-5" dirty="0">
                <a:latin typeface="Calibri"/>
                <a:cs typeface="Calibri"/>
              </a:rPr>
              <a:t>xếp </a:t>
            </a:r>
            <a:r>
              <a:rPr dirty="0">
                <a:latin typeface="Calibri"/>
                <a:cs typeface="Calibri"/>
              </a:rPr>
              <a:t>dữ liệu dễ dàng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theo dõi chiều dài dữ</a:t>
            </a:r>
            <a:r>
              <a:rPr spc="-2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liệu.</a:t>
            </a:r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14- Vòng lặp và mảng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13973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8" y="3781"/>
            <a:ext cx="5580380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Mảng một chiều</a:t>
            </a:r>
            <a:r>
              <a:rPr spc="-49" dirty="0"/>
              <a:t> </a:t>
            </a:r>
            <a:r>
              <a:rPr spc="-5" dirty="0"/>
              <a:t>2-3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6" y="710491"/>
            <a:ext cx="10203179" cy="2635218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341610" marR="6047" indent="-326493">
              <a:lnSpc>
                <a:spcPct val="151500"/>
              </a:lnSpc>
              <a:spcBef>
                <a:spcPts val="11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Biến </a:t>
            </a:r>
            <a:r>
              <a:rPr spc="5" dirty="0">
                <a:latin typeface="Calibri"/>
                <a:cs typeface="Calibri"/>
              </a:rPr>
              <a:t>mảng </a:t>
            </a:r>
            <a:r>
              <a:rPr dirty="0">
                <a:latin typeface="Calibri"/>
                <a:cs typeface="Calibri"/>
              </a:rPr>
              <a:t>có thể </a:t>
            </a:r>
            <a:r>
              <a:rPr spc="5" dirty="0">
                <a:latin typeface="Calibri"/>
                <a:cs typeface="Calibri"/>
              </a:rPr>
              <a:t>được </a:t>
            </a:r>
            <a:r>
              <a:rPr spc="-5" dirty="0">
                <a:latin typeface="Calibri"/>
                <a:cs typeface="Calibri"/>
              </a:rPr>
              <a:t>tạo </a:t>
            </a:r>
            <a:r>
              <a:rPr spc="-19" dirty="0">
                <a:latin typeface="Calibri"/>
                <a:cs typeface="Calibri"/>
              </a:rPr>
              <a:t>ra </a:t>
            </a:r>
            <a:r>
              <a:rPr dirty="0">
                <a:latin typeface="Calibri"/>
                <a:cs typeface="Calibri"/>
              </a:rPr>
              <a:t>bằng cách sử dụng đối </a:t>
            </a:r>
            <a:r>
              <a:rPr spc="5" dirty="0">
                <a:latin typeface="Calibri"/>
                <a:cs typeface="Calibri"/>
              </a:rPr>
              <a:t>tượng </a:t>
            </a:r>
            <a:r>
              <a:rPr spc="-11" dirty="0">
                <a:latin typeface="Calibri"/>
                <a:cs typeface="Calibri"/>
              </a:rPr>
              <a:t>Array và </a:t>
            </a:r>
            <a:r>
              <a:rPr dirty="0">
                <a:latin typeface="Calibri"/>
                <a:cs typeface="Calibri"/>
              </a:rPr>
              <a:t>từ </a:t>
            </a:r>
            <a:r>
              <a:rPr spc="5" dirty="0">
                <a:latin typeface="Calibri"/>
                <a:cs typeface="Calibri"/>
              </a:rPr>
              <a:t>khóa  mới cùng </a:t>
            </a:r>
            <a:r>
              <a:rPr dirty="0">
                <a:latin typeface="Calibri"/>
                <a:cs typeface="Calibri"/>
              </a:rPr>
              <a:t>với kích </a:t>
            </a:r>
            <a:r>
              <a:rPr spc="5" dirty="0">
                <a:latin typeface="Calibri"/>
                <a:cs typeface="Calibri"/>
              </a:rPr>
              <a:t>thước của phần tử</a:t>
            </a:r>
            <a:r>
              <a:rPr spc="-17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mảng.</a:t>
            </a:r>
            <a:endParaRPr>
              <a:latin typeface="Calibri"/>
              <a:cs typeface="Calibri"/>
            </a:endParaRPr>
          </a:p>
          <a:p>
            <a:pPr>
              <a:spcBef>
                <a:spcPts val="49"/>
              </a:spcBef>
              <a:buClr>
                <a:srgbClr val="AC1317"/>
              </a:buClr>
              <a:buFont typeface="Wingdings"/>
              <a:buChar char=""/>
            </a:pPr>
            <a:endParaRPr sz="2400">
              <a:latin typeface="Times New Roman"/>
              <a:cs typeface="Times New Roman"/>
            </a:endParaRPr>
          </a:p>
          <a:p>
            <a:pPr marL="341610" indent="-326493"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Cú </a:t>
            </a:r>
            <a:r>
              <a:rPr spc="5" dirty="0">
                <a:latin typeface="Calibri"/>
                <a:cs typeface="Calibri"/>
              </a:rPr>
              <a:t>pháp để </a:t>
            </a:r>
            <a:r>
              <a:rPr dirty="0">
                <a:latin typeface="Calibri"/>
                <a:cs typeface="Calibri"/>
              </a:rPr>
              <a:t>khai báo </a:t>
            </a:r>
            <a:r>
              <a:rPr spc="-11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khởi </a:t>
            </a:r>
            <a:r>
              <a:rPr spc="-5" dirty="0">
                <a:latin typeface="Calibri"/>
                <a:cs typeface="Calibri"/>
              </a:rPr>
              <a:t>tạo </a:t>
            </a:r>
            <a:r>
              <a:rPr spc="5" dirty="0">
                <a:latin typeface="Calibri"/>
                <a:cs typeface="Calibri"/>
              </a:rPr>
              <a:t>một mảng </a:t>
            </a:r>
            <a:r>
              <a:rPr dirty="0">
                <a:latin typeface="Calibri"/>
                <a:cs typeface="Calibri"/>
              </a:rPr>
              <a:t>duy nhất chiều như</a:t>
            </a:r>
            <a:r>
              <a:rPr spc="-1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  <a:endParaRPr>
              <a:latin typeface="Calibri"/>
              <a:cs typeface="Calibri"/>
            </a:endParaRPr>
          </a:p>
          <a:p>
            <a:pPr marL="195746" marR="395268">
              <a:lnSpc>
                <a:spcPct val="171900"/>
              </a:lnSpc>
              <a:spcBef>
                <a:spcPts val="1370"/>
              </a:spcBef>
            </a:pPr>
            <a:r>
              <a:rPr spc="5" dirty="0">
                <a:latin typeface="Courier New"/>
                <a:cs typeface="Courier New"/>
              </a:rPr>
              <a:t>var </a:t>
            </a:r>
            <a:r>
              <a:rPr dirty="0">
                <a:latin typeface="Courier New"/>
                <a:cs typeface="Courier New"/>
              </a:rPr>
              <a:t>variable_name </a:t>
            </a:r>
            <a:r>
              <a:rPr spc="5" dirty="0">
                <a:latin typeface="Courier New"/>
                <a:cs typeface="Courier New"/>
              </a:rPr>
              <a:t>= new Array(size); //Declaration  </a:t>
            </a:r>
            <a:r>
              <a:rPr dirty="0">
                <a:latin typeface="Courier New"/>
                <a:cs typeface="Courier New"/>
              </a:rPr>
              <a:t>variable_name[index] </a:t>
            </a:r>
            <a:r>
              <a:rPr spc="5" dirty="0">
                <a:latin typeface="Courier New"/>
                <a:cs typeface="Courier New"/>
              </a:rPr>
              <a:t>=</a:t>
            </a:r>
            <a:r>
              <a:rPr spc="19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‘value’;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14- Vòng lặp và mảng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726055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8" y="26641"/>
            <a:ext cx="5580380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Mảng một chiều</a:t>
            </a:r>
            <a:r>
              <a:rPr spc="-49" dirty="0"/>
              <a:t> </a:t>
            </a:r>
            <a:r>
              <a:rPr spc="-5" dirty="0"/>
              <a:t>3-3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5" y="753238"/>
            <a:ext cx="10862732" cy="5558294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</a:t>
            </a:r>
            <a:endParaRPr>
              <a:latin typeface="Calibri"/>
              <a:cs typeface="Calibri"/>
            </a:endParaRPr>
          </a:p>
          <a:p>
            <a:pPr marL="160224">
              <a:spcBef>
                <a:spcPts val="1796"/>
              </a:spcBef>
            </a:pPr>
            <a:r>
              <a:rPr spc="5" dirty="0">
                <a:latin typeface="Courier New"/>
                <a:cs typeface="Courier New"/>
              </a:rPr>
              <a:t>&lt;script&gt;</a:t>
            </a:r>
            <a:endParaRPr>
              <a:latin typeface="Courier New"/>
              <a:cs typeface="Courier New"/>
            </a:endParaRPr>
          </a:p>
          <a:p>
            <a:pPr>
              <a:spcBef>
                <a:spcPts val="49"/>
              </a:spcBef>
            </a:pPr>
            <a:endParaRPr>
              <a:latin typeface="Times New Roman"/>
              <a:cs typeface="Times New Roman"/>
            </a:endParaRPr>
          </a:p>
          <a:p>
            <a:pPr marL="671883" marR="13603" indent="-512415">
              <a:lnSpc>
                <a:spcPts val="2523"/>
              </a:lnSpc>
              <a:spcBef>
                <a:spcPts val="5"/>
              </a:spcBef>
            </a:pPr>
            <a:r>
              <a:rPr dirty="0">
                <a:latin typeface="Courier New"/>
                <a:cs typeface="Courier New"/>
              </a:rPr>
              <a:t>//Declaration using </a:t>
            </a:r>
            <a:r>
              <a:rPr spc="5" dirty="0">
                <a:latin typeface="Courier New"/>
                <a:cs typeface="Courier New"/>
              </a:rPr>
              <a:t>Array </a:t>
            </a:r>
            <a:r>
              <a:rPr dirty="0">
                <a:latin typeface="Courier New"/>
                <a:cs typeface="Courier New"/>
              </a:rPr>
              <a:t>Object and then Initialization  var marital_status </a:t>
            </a:r>
            <a:r>
              <a:rPr spc="5" dirty="0">
                <a:latin typeface="Courier New"/>
                <a:cs typeface="Courier New"/>
              </a:rPr>
              <a:t>= </a:t>
            </a:r>
            <a:r>
              <a:rPr dirty="0">
                <a:latin typeface="Courier New"/>
                <a:cs typeface="Courier New"/>
              </a:rPr>
              <a:t>new</a:t>
            </a:r>
            <a:r>
              <a:rPr spc="79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Array(3);</a:t>
            </a:r>
            <a:endParaRPr>
              <a:latin typeface="Courier New"/>
              <a:cs typeface="Courier New"/>
            </a:endParaRPr>
          </a:p>
          <a:p>
            <a:pPr marL="671883">
              <a:lnSpc>
                <a:spcPts val="2398"/>
              </a:lnSpc>
            </a:pPr>
            <a:r>
              <a:rPr dirty="0">
                <a:latin typeface="Courier New"/>
                <a:cs typeface="Courier New"/>
              </a:rPr>
              <a:t>marital_status[0] </a:t>
            </a:r>
            <a:r>
              <a:rPr spc="5" dirty="0">
                <a:latin typeface="Courier New"/>
                <a:cs typeface="Courier New"/>
              </a:rPr>
              <a:t>=</a:t>
            </a:r>
            <a:r>
              <a:rPr spc="11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‘Single’;</a:t>
            </a:r>
            <a:endParaRPr>
              <a:latin typeface="Courier New"/>
              <a:cs typeface="Courier New"/>
            </a:endParaRPr>
          </a:p>
          <a:p>
            <a:pPr marL="671883" marR="3747120">
              <a:lnSpc>
                <a:spcPts val="2534"/>
              </a:lnSpc>
              <a:spcBef>
                <a:spcPts val="114"/>
              </a:spcBef>
            </a:pPr>
            <a:r>
              <a:rPr dirty="0">
                <a:latin typeface="Courier New"/>
                <a:cs typeface="Courier New"/>
              </a:rPr>
              <a:t>marital_status[1] </a:t>
            </a:r>
            <a:r>
              <a:rPr spc="5" dirty="0">
                <a:latin typeface="Courier New"/>
                <a:cs typeface="Courier New"/>
              </a:rPr>
              <a:t>= </a:t>
            </a:r>
            <a:r>
              <a:rPr dirty="0">
                <a:latin typeface="Courier New"/>
                <a:cs typeface="Courier New"/>
              </a:rPr>
              <a:t>‘Married’;  marital_status[2] </a:t>
            </a:r>
            <a:r>
              <a:rPr spc="5" dirty="0">
                <a:latin typeface="Courier New"/>
                <a:cs typeface="Courier New"/>
              </a:rPr>
              <a:t>=</a:t>
            </a:r>
            <a:r>
              <a:rPr spc="71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‘Divorced’;</a:t>
            </a:r>
            <a:endParaRPr>
              <a:latin typeface="Courier New"/>
              <a:cs typeface="Courier New"/>
            </a:endParaRPr>
          </a:p>
          <a:p>
            <a:pPr>
              <a:spcBef>
                <a:spcPts val="49"/>
              </a:spcBef>
            </a:pPr>
            <a:endParaRPr>
              <a:latin typeface="Times New Roman"/>
              <a:cs typeface="Times New Roman"/>
            </a:endParaRPr>
          </a:p>
          <a:p>
            <a:pPr marL="671883" marR="4090995" indent="-512415">
              <a:lnSpc>
                <a:spcPts val="2523"/>
              </a:lnSpc>
            </a:pPr>
            <a:r>
              <a:rPr dirty="0">
                <a:latin typeface="Courier New"/>
                <a:cs typeface="Courier New"/>
              </a:rPr>
              <a:t>//Declaration and Initialization  var marital_status </a:t>
            </a:r>
            <a:r>
              <a:rPr spc="5" dirty="0">
                <a:latin typeface="Courier New"/>
                <a:cs typeface="Courier New"/>
              </a:rPr>
              <a:t>=</a:t>
            </a:r>
            <a:r>
              <a:rPr spc="60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new</a:t>
            </a:r>
            <a:endParaRPr>
              <a:latin typeface="Courier New"/>
              <a:cs typeface="Courier New"/>
            </a:endParaRPr>
          </a:p>
          <a:p>
            <a:pPr marL="1011225">
              <a:lnSpc>
                <a:spcPts val="2453"/>
              </a:lnSpc>
            </a:pPr>
            <a:r>
              <a:rPr dirty="0">
                <a:latin typeface="Courier New"/>
                <a:cs typeface="Courier New"/>
              </a:rPr>
              <a:t>Array(‘Single’,’Married’,’Divorced’);</a:t>
            </a:r>
            <a:endParaRPr>
              <a:latin typeface="Courier New"/>
              <a:cs typeface="Courier New"/>
            </a:endParaRPr>
          </a:p>
          <a:p>
            <a:pPr>
              <a:spcBef>
                <a:spcPts val="24"/>
              </a:spcBef>
            </a:pPr>
            <a:endParaRPr>
              <a:latin typeface="Times New Roman"/>
              <a:cs typeface="Times New Roman"/>
            </a:endParaRPr>
          </a:p>
          <a:p>
            <a:pPr marL="160224">
              <a:lnSpc>
                <a:spcPts val="2577"/>
              </a:lnSpc>
            </a:pPr>
            <a:r>
              <a:rPr dirty="0">
                <a:latin typeface="Courier New"/>
                <a:cs typeface="Courier New"/>
              </a:rPr>
              <a:t>//Declaration and Initialization Without</a:t>
            </a:r>
            <a:r>
              <a:rPr spc="79" dirty="0">
                <a:latin typeface="Courier New"/>
                <a:cs typeface="Courier New"/>
              </a:rPr>
              <a:t> </a:t>
            </a:r>
            <a:r>
              <a:rPr spc="5" dirty="0">
                <a:latin typeface="Courier New"/>
                <a:cs typeface="Courier New"/>
              </a:rPr>
              <a:t>Array</a:t>
            </a:r>
            <a:endParaRPr>
              <a:latin typeface="Courier New"/>
              <a:cs typeface="Courier New"/>
            </a:endParaRPr>
          </a:p>
          <a:p>
            <a:pPr marL="671883">
              <a:lnSpc>
                <a:spcPts val="2577"/>
              </a:lnSpc>
            </a:pPr>
            <a:r>
              <a:rPr dirty="0">
                <a:latin typeface="Courier New"/>
                <a:cs typeface="Courier New"/>
              </a:rPr>
              <a:t>var marital_status </a:t>
            </a:r>
            <a:r>
              <a:rPr spc="5" dirty="0">
                <a:latin typeface="Courier New"/>
                <a:cs typeface="Courier New"/>
              </a:rPr>
              <a:t>=</a:t>
            </a:r>
            <a:r>
              <a:rPr spc="241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[‘Single’,’Married’,’Divorced’];</a:t>
            </a:r>
            <a:endParaRPr>
              <a:latin typeface="Courier New"/>
              <a:cs typeface="Courier New"/>
            </a:endParaRPr>
          </a:p>
          <a:p>
            <a:pPr>
              <a:spcBef>
                <a:spcPts val="41"/>
              </a:spcBef>
            </a:pPr>
            <a:endParaRPr sz="2700">
              <a:latin typeface="Times New Roman"/>
              <a:cs typeface="Times New Roman"/>
            </a:endParaRPr>
          </a:p>
          <a:p>
            <a:pPr marL="160224">
              <a:spcBef>
                <a:spcPts val="5"/>
              </a:spcBef>
            </a:pPr>
            <a:r>
              <a:rPr dirty="0">
                <a:latin typeface="Courier New"/>
                <a:cs typeface="Courier New"/>
              </a:rPr>
              <a:t>&lt;/script&gt;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14- Vòng lặp và mảng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30798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8" y="52029"/>
            <a:ext cx="6418580" cy="507704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9"/>
              </a:spcBef>
            </a:pPr>
            <a:r>
              <a:rPr spc="-65" dirty="0"/>
              <a:t>Truy </a:t>
            </a:r>
            <a:r>
              <a:rPr spc="-11" dirty="0"/>
              <a:t>cập </a:t>
            </a:r>
            <a:r>
              <a:rPr dirty="0"/>
              <a:t>mảng một chiều</a:t>
            </a:r>
            <a:r>
              <a:rPr spc="49" dirty="0"/>
              <a:t> </a:t>
            </a:r>
            <a:r>
              <a:rPr spc="-5" dirty="0"/>
              <a:t>1-4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25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09018" y="1524762"/>
            <a:ext cx="11175999" cy="457201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8305800" y="0"/>
                </a:moveTo>
                <a:lnTo>
                  <a:pt x="76200" y="0"/>
                </a:lnTo>
                <a:lnTo>
                  <a:pt x="46537" y="5994"/>
                </a:lnTo>
                <a:lnTo>
                  <a:pt x="22317" y="22336"/>
                </a:lnTo>
                <a:lnTo>
                  <a:pt x="5987" y="46559"/>
                </a:lnTo>
                <a:lnTo>
                  <a:pt x="0" y="76200"/>
                </a:lnTo>
                <a:lnTo>
                  <a:pt x="0" y="381000"/>
                </a:lnTo>
                <a:lnTo>
                  <a:pt x="5987" y="410640"/>
                </a:lnTo>
                <a:lnTo>
                  <a:pt x="22317" y="434863"/>
                </a:lnTo>
                <a:lnTo>
                  <a:pt x="46537" y="451205"/>
                </a:lnTo>
                <a:lnTo>
                  <a:pt x="76200" y="457200"/>
                </a:lnTo>
                <a:lnTo>
                  <a:pt x="8305800" y="457200"/>
                </a:lnTo>
                <a:lnTo>
                  <a:pt x="8335440" y="451205"/>
                </a:lnTo>
                <a:lnTo>
                  <a:pt x="8359663" y="434863"/>
                </a:lnTo>
                <a:lnTo>
                  <a:pt x="8376005" y="410640"/>
                </a:lnTo>
                <a:lnTo>
                  <a:pt x="8382000" y="381000"/>
                </a:lnTo>
                <a:lnTo>
                  <a:pt x="8382000" y="76200"/>
                </a:lnTo>
                <a:lnTo>
                  <a:pt x="8376005" y="46559"/>
                </a:lnTo>
                <a:lnTo>
                  <a:pt x="8359663" y="22336"/>
                </a:lnTo>
                <a:lnTo>
                  <a:pt x="8335440" y="5994"/>
                </a:lnTo>
                <a:lnTo>
                  <a:pt x="83058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9018" y="1524762"/>
            <a:ext cx="11175999" cy="457201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0" y="76200"/>
                </a:moveTo>
                <a:lnTo>
                  <a:pt x="5987" y="46559"/>
                </a:lnTo>
                <a:lnTo>
                  <a:pt x="22317" y="22336"/>
                </a:lnTo>
                <a:lnTo>
                  <a:pt x="46537" y="5994"/>
                </a:lnTo>
                <a:lnTo>
                  <a:pt x="76200" y="0"/>
                </a:lnTo>
                <a:lnTo>
                  <a:pt x="8305800" y="0"/>
                </a:lnTo>
                <a:lnTo>
                  <a:pt x="8335440" y="5994"/>
                </a:lnTo>
                <a:lnTo>
                  <a:pt x="8359663" y="22336"/>
                </a:lnTo>
                <a:lnTo>
                  <a:pt x="8376005" y="46559"/>
                </a:lnTo>
                <a:lnTo>
                  <a:pt x="8382000" y="76200"/>
                </a:lnTo>
                <a:lnTo>
                  <a:pt x="8382000" y="381000"/>
                </a:lnTo>
                <a:lnTo>
                  <a:pt x="8376005" y="410640"/>
                </a:lnTo>
                <a:lnTo>
                  <a:pt x="8359663" y="434863"/>
                </a:lnTo>
                <a:lnTo>
                  <a:pt x="8335440" y="451205"/>
                </a:lnTo>
                <a:lnTo>
                  <a:pt x="8305800" y="457200"/>
                </a:lnTo>
                <a:lnTo>
                  <a:pt x="76200" y="457200"/>
                </a:lnTo>
                <a:lnTo>
                  <a:pt x="46537" y="451205"/>
                </a:lnTo>
                <a:lnTo>
                  <a:pt x="22317" y="434863"/>
                </a:lnTo>
                <a:lnTo>
                  <a:pt x="5987" y="410640"/>
                </a:lnTo>
                <a:lnTo>
                  <a:pt x="0" y="381000"/>
                </a:lnTo>
                <a:lnTo>
                  <a:pt x="0" y="762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6608" y="1546860"/>
            <a:ext cx="11098953" cy="411480"/>
          </a:xfrm>
          <a:custGeom>
            <a:avLst/>
            <a:gdLst/>
            <a:ahLst/>
            <a:cxnLst/>
            <a:rect l="l" t="t" r="r" b="b"/>
            <a:pathLst>
              <a:path w="8324215" h="411480">
                <a:moveTo>
                  <a:pt x="0" y="411479"/>
                </a:moveTo>
                <a:lnTo>
                  <a:pt x="8324088" y="411479"/>
                </a:lnTo>
                <a:lnTo>
                  <a:pt x="8324088" y="0"/>
                </a:lnTo>
                <a:lnTo>
                  <a:pt x="0" y="0"/>
                </a:lnTo>
                <a:lnTo>
                  <a:pt x="0" y="41147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21521" y="639825"/>
            <a:ext cx="10790768" cy="2878583"/>
          </a:xfrm>
          <a:prstGeom prst="rect">
            <a:avLst/>
          </a:prstGeom>
        </p:spPr>
        <p:txBody>
          <a:bodyPr vert="horz" wrap="square" lIns="0" tIns="49124" rIns="0" bIns="0" rtlCol="0">
            <a:spAutoFit/>
          </a:bodyPr>
          <a:lstStyle/>
          <a:p>
            <a:pPr marL="369573" marR="6047" indent="-326493">
              <a:lnSpc>
                <a:spcPts val="2453"/>
              </a:lnSpc>
              <a:spcBef>
                <a:spcPts val="38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70330" algn="l"/>
              </a:tabLst>
            </a:pPr>
            <a:r>
              <a:rPr dirty="0">
                <a:latin typeface="Calibri"/>
                <a:cs typeface="Calibri"/>
              </a:rPr>
              <a:t>Các phần </a:t>
            </a:r>
            <a:r>
              <a:rPr spc="5" dirty="0">
                <a:latin typeface="Calibri"/>
                <a:cs typeface="Calibri"/>
              </a:rPr>
              <a:t>tử mảng </a:t>
            </a:r>
            <a:r>
              <a:rPr dirty="0">
                <a:latin typeface="Calibri"/>
                <a:cs typeface="Calibri"/>
              </a:rPr>
              <a:t>có thể </a:t>
            </a:r>
            <a:r>
              <a:rPr spc="5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truy cập bằng cách sử dụng </a:t>
            </a:r>
            <a:r>
              <a:rPr spc="-5" dirty="0">
                <a:latin typeface="Calibri"/>
                <a:cs typeface="Calibri"/>
              </a:rPr>
              <a:t>tên </a:t>
            </a:r>
            <a:r>
              <a:rPr spc="5" dirty="0">
                <a:latin typeface="Calibri"/>
                <a:cs typeface="Calibri"/>
              </a:rPr>
              <a:t>mảng </a:t>
            </a:r>
            <a:r>
              <a:rPr dirty="0">
                <a:latin typeface="Calibri"/>
                <a:cs typeface="Calibri"/>
              </a:rPr>
              <a:t>tiếp </a:t>
            </a:r>
            <a:r>
              <a:rPr spc="5" dirty="0">
                <a:latin typeface="Calibri"/>
                <a:cs typeface="Calibri"/>
              </a:rPr>
              <a:t>theo</a:t>
            </a:r>
            <a:r>
              <a:rPr spc="-20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là  số chỉ số quy </a:t>
            </a:r>
            <a:r>
              <a:rPr spc="5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trong dấu ngoặc</a:t>
            </a:r>
            <a:r>
              <a:rPr spc="-1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vuông.</a:t>
            </a:r>
            <a:endParaRPr>
              <a:latin typeface="Calibri"/>
              <a:cs typeface="Calibri"/>
            </a:endParaRPr>
          </a:p>
          <a:p>
            <a:pPr>
              <a:spcBef>
                <a:spcPts val="11"/>
              </a:spcBef>
            </a:pPr>
            <a:endParaRPr sz="1600">
              <a:latin typeface="Times New Roman"/>
              <a:cs typeface="Times New Roman"/>
            </a:endParaRPr>
          </a:p>
          <a:p>
            <a:pPr marL="337831" indent="-322714">
              <a:buFont typeface="Wingdings"/>
              <a:buChar char=""/>
              <a:tabLst>
                <a:tab pos="338585" algn="l"/>
              </a:tabLst>
            </a:pPr>
            <a:r>
              <a:rPr sz="2400" b="1" spc="-35" dirty="0">
                <a:solidFill>
                  <a:srgbClr val="FFFFFF"/>
                </a:solidFill>
                <a:latin typeface="Calibri"/>
                <a:cs typeface="Calibri"/>
              </a:rPr>
              <a:t>Truy 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cập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phần tử 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mảng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không dùng 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vòng</a:t>
            </a:r>
            <a:r>
              <a:rPr sz="24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lặp</a:t>
            </a:r>
            <a:endParaRPr sz="2400">
              <a:latin typeface="Calibri"/>
              <a:cs typeface="Calibri"/>
            </a:endParaRPr>
          </a:p>
          <a:p>
            <a:pPr marL="188187">
              <a:lnSpc>
                <a:spcPts val="2577"/>
              </a:lnSpc>
              <a:spcBef>
                <a:spcPts val="1864"/>
              </a:spcBef>
            </a:pPr>
            <a:r>
              <a:rPr spc="5" dirty="0">
                <a:latin typeface="Courier New"/>
                <a:cs typeface="Courier New"/>
              </a:rPr>
              <a:t>&lt;script&gt;</a:t>
            </a:r>
            <a:endParaRPr>
              <a:latin typeface="Courier New"/>
              <a:cs typeface="Courier New"/>
            </a:endParaRPr>
          </a:p>
          <a:p>
            <a:pPr marL="529795" marR="85403">
              <a:lnSpc>
                <a:spcPts val="2523"/>
              </a:lnSpc>
              <a:spcBef>
                <a:spcPts val="119"/>
              </a:spcBef>
            </a:pPr>
            <a:r>
              <a:rPr spc="5" dirty="0">
                <a:latin typeface="Courier New"/>
                <a:cs typeface="Courier New"/>
              </a:rPr>
              <a:t>var </a:t>
            </a:r>
            <a:r>
              <a:rPr dirty="0">
                <a:latin typeface="Courier New"/>
                <a:cs typeface="Courier New"/>
              </a:rPr>
              <a:t>names </a:t>
            </a:r>
            <a:r>
              <a:rPr spc="5" dirty="0">
                <a:latin typeface="Courier New"/>
                <a:cs typeface="Courier New"/>
              </a:rPr>
              <a:t>= </a:t>
            </a:r>
            <a:r>
              <a:rPr dirty="0">
                <a:latin typeface="Courier New"/>
                <a:cs typeface="Courier New"/>
              </a:rPr>
              <a:t>new Array(“John”, “David”, “Kevin”);  alert(‘List of Student </a:t>
            </a:r>
            <a:r>
              <a:rPr spc="5" dirty="0">
                <a:latin typeface="Courier New"/>
                <a:cs typeface="Courier New"/>
              </a:rPr>
              <a:t>Names:\n’ + </a:t>
            </a:r>
            <a:r>
              <a:rPr dirty="0">
                <a:latin typeface="Courier New"/>
                <a:cs typeface="Courier New"/>
              </a:rPr>
              <a:t>names[0] </a:t>
            </a:r>
            <a:r>
              <a:rPr spc="5" dirty="0">
                <a:latin typeface="Courier New"/>
                <a:cs typeface="Courier New"/>
              </a:rPr>
              <a:t>+ </a:t>
            </a:r>
            <a:r>
              <a:rPr dirty="0">
                <a:latin typeface="Courier New"/>
                <a:cs typeface="Courier New"/>
              </a:rPr>
              <a:t>‘,’ </a:t>
            </a:r>
            <a:r>
              <a:rPr spc="5" dirty="0">
                <a:latin typeface="Courier New"/>
                <a:cs typeface="Courier New"/>
              </a:rPr>
              <a:t>+ ‘  ‘ + </a:t>
            </a:r>
            <a:r>
              <a:rPr dirty="0">
                <a:latin typeface="Courier New"/>
                <a:cs typeface="Courier New"/>
              </a:rPr>
              <a:t>names[1] </a:t>
            </a:r>
            <a:r>
              <a:rPr spc="5" dirty="0">
                <a:latin typeface="Courier New"/>
                <a:cs typeface="Courier New"/>
              </a:rPr>
              <a:t>+ </a:t>
            </a:r>
            <a:r>
              <a:rPr dirty="0">
                <a:latin typeface="Courier New"/>
                <a:cs typeface="Courier New"/>
              </a:rPr>
              <a:t>‘,’ </a:t>
            </a:r>
            <a:r>
              <a:rPr spc="5" dirty="0">
                <a:latin typeface="Courier New"/>
                <a:cs typeface="Courier New"/>
              </a:rPr>
              <a:t>+ ‘ ‘ +</a:t>
            </a:r>
            <a:r>
              <a:rPr spc="60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names[2]);</a:t>
            </a:r>
            <a:endParaRPr>
              <a:latin typeface="Courier New"/>
              <a:cs typeface="Courier New"/>
            </a:endParaRPr>
          </a:p>
          <a:p>
            <a:pPr marL="188187">
              <a:spcBef>
                <a:spcPts val="475"/>
              </a:spcBef>
            </a:pPr>
            <a:r>
              <a:rPr dirty="0">
                <a:latin typeface="Courier New"/>
                <a:cs typeface="Courier New"/>
              </a:rPr>
              <a:t>&lt;/script&gt;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14- Vòng lặp và mảng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08570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8" y="17739"/>
            <a:ext cx="6418580" cy="507704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9"/>
              </a:spcBef>
            </a:pPr>
            <a:r>
              <a:rPr spc="-65" dirty="0"/>
              <a:t>Truy </a:t>
            </a:r>
            <a:r>
              <a:rPr spc="-11" dirty="0"/>
              <a:t>cập </a:t>
            </a:r>
            <a:r>
              <a:rPr dirty="0"/>
              <a:t>mảng một chiều</a:t>
            </a:r>
            <a:r>
              <a:rPr spc="49" dirty="0"/>
              <a:t> </a:t>
            </a:r>
            <a:r>
              <a:rPr spc="-5" dirty="0"/>
              <a:t>2-4</a:t>
            </a:r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5" y="776097"/>
            <a:ext cx="1378374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-5" dirty="0" err="1">
                <a:latin typeface="Calibri"/>
                <a:cs typeface="Calibri"/>
              </a:rPr>
              <a:t>Kết</a:t>
            </a:r>
            <a:r>
              <a:rPr spc="-84" dirty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quả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35200" y="1211582"/>
            <a:ext cx="6603999" cy="19888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9018" y="3505961"/>
            <a:ext cx="11175999" cy="457201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8305800" y="0"/>
                </a:moveTo>
                <a:lnTo>
                  <a:pt x="76200" y="0"/>
                </a:lnTo>
                <a:lnTo>
                  <a:pt x="46537" y="5994"/>
                </a:lnTo>
                <a:lnTo>
                  <a:pt x="22317" y="22336"/>
                </a:lnTo>
                <a:lnTo>
                  <a:pt x="5987" y="46559"/>
                </a:lnTo>
                <a:lnTo>
                  <a:pt x="0" y="76200"/>
                </a:lnTo>
                <a:lnTo>
                  <a:pt x="0" y="381000"/>
                </a:lnTo>
                <a:lnTo>
                  <a:pt x="5987" y="410640"/>
                </a:lnTo>
                <a:lnTo>
                  <a:pt x="22317" y="434863"/>
                </a:lnTo>
                <a:lnTo>
                  <a:pt x="46537" y="451205"/>
                </a:lnTo>
                <a:lnTo>
                  <a:pt x="76200" y="457200"/>
                </a:lnTo>
                <a:lnTo>
                  <a:pt x="8305800" y="457200"/>
                </a:lnTo>
                <a:lnTo>
                  <a:pt x="8335440" y="451205"/>
                </a:lnTo>
                <a:lnTo>
                  <a:pt x="8359663" y="434863"/>
                </a:lnTo>
                <a:lnTo>
                  <a:pt x="8376005" y="410640"/>
                </a:lnTo>
                <a:lnTo>
                  <a:pt x="8382000" y="381000"/>
                </a:lnTo>
                <a:lnTo>
                  <a:pt x="8382000" y="76200"/>
                </a:lnTo>
                <a:lnTo>
                  <a:pt x="8376005" y="46559"/>
                </a:lnTo>
                <a:lnTo>
                  <a:pt x="8359663" y="22336"/>
                </a:lnTo>
                <a:lnTo>
                  <a:pt x="8335440" y="5994"/>
                </a:lnTo>
                <a:lnTo>
                  <a:pt x="83058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9018" y="3505961"/>
            <a:ext cx="11175999" cy="457201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0" y="76200"/>
                </a:moveTo>
                <a:lnTo>
                  <a:pt x="5987" y="46559"/>
                </a:lnTo>
                <a:lnTo>
                  <a:pt x="22317" y="22336"/>
                </a:lnTo>
                <a:lnTo>
                  <a:pt x="46537" y="5994"/>
                </a:lnTo>
                <a:lnTo>
                  <a:pt x="76200" y="0"/>
                </a:lnTo>
                <a:lnTo>
                  <a:pt x="8305800" y="0"/>
                </a:lnTo>
                <a:lnTo>
                  <a:pt x="8335440" y="5994"/>
                </a:lnTo>
                <a:lnTo>
                  <a:pt x="8359663" y="22336"/>
                </a:lnTo>
                <a:lnTo>
                  <a:pt x="8376005" y="46559"/>
                </a:lnTo>
                <a:lnTo>
                  <a:pt x="8382000" y="76200"/>
                </a:lnTo>
                <a:lnTo>
                  <a:pt x="8382000" y="381000"/>
                </a:lnTo>
                <a:lnTo>
                  <a:pt x="8376005" y="410640"/>
                </a:lnTo>
                <a:lnTo>
                  <a:pt x="8359663" y="434863"/>
                </a:lnTo>
                <a:lnTo>
                  <a:pt x="8335440" y="451205"/>
                </a:lnTo>
                <a:lnTo>
                  <a:pt x="8305800" y="457200"/>
                </a:lnTo>
                <a:lnTo>
                  <a:pt x="76200" y="457200"/>
                </a:lnTo>
                <a:lnTo>
                  <a:pt x="46537" y="451205"/>
                </a:lnTo>
                <a:lnTo>
                  <a:pt x="22317" y="434863"/>
                </a:lnTo>
                <a:lnTo>
                  <a:pt x="5987" y="410640"/>
                </a:lnTo>
                <a:lnTo>
                  <a:pt x="0" y="381000"/>
                </a:lnTo>
                <a:lnTo>
                  <a:pt x="0" y="762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6608" y="3528060"/>
            <a:ext cx="11098953" cy="411480"/>
          </a:xfrm>
          <a:custGeom>
            <a:avLst/>
            <a:gdLst/>
            <a:ahLst/>
            <a:cxnLst/>
            <a:rect l="l" t="t" r="r" b="b"/>
            <a:pathLst>
              <a:path w="8324215" h="411479">
                <a:moveTo>
                  <a:pt x="0" y="411479"/>
                </a:moveTo>
                <a:lnTo>
                  <a:pt x="8324088" y="411479"/>
                </a:lnTo>
                <a:lnTo>
                  <a:pt x="8324088" y="0"/>
                </a:lnTo>
                <a:lnTo>
                  <a:pt x="0" y="0"/>
                </a:lnTo>
                <a:lnTo>
                  <a:pt x="0" y="41147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52027" y="3429223"/>
            <a:ext cx="10604500" cy="2476893"/>
          </a:xfrm>
          <a:prstGeom prst="rect">
            <a:avLst/>
          </a:prstGeom>
        </p:spPr>
        <p:txBody>
          <a:bodyPr vert="horz" wrap="square" lIns="0" tIns="146619" rIns="0" bIns="0" rtlCol="0">
            <a:spAutoFit/>
          </a:bodyPr>
          <a:lstStyle/>
          <a:p>
            <a:pPr marL="399804" indent="-322714">
              <a:spcBef>
                <a:spcPts val="1156"/>
              </a:spcBef>
              <a:buFont typeface="Wingdings"/>
              <a:buChar char=""/>
              <a:tabLst>
                <a:tab pos="400558" algn="l"/>
              </a:tabLst>
            </a:pPr>
            <a:r>
              <a:rPr sz="2400" b="1" spc="-35" dirty="0">
                <a:solidFill>
                  <a:srgbClr val="FFFFFF"/>
                </a:solidFill>
                <a:latin typeface="Calibri"/>
                <a:cs typeface="Calibri"/>
              </a:rPr>
              <a:t>Truy 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cập mảng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sử dụng 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vòng</a:t>
            </a:r>
            <a:r>
              <a:rPr sz="2400" b="1" spc="-1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lặp</a:t>
            </a:r>
            <a:endParaRPr sz="2400">
              <a:latin typeface="Calibri"/>
              <a:cs typeface="Calibri"/>
            </a:endParaRPr>
          </a:p>
          <a:p>
            <a:pPr>
              <a:spcBef>
                <a:spcPts val="24"/>
              </a:spcBef>
            </a:pPr>
            <a:endParaRPr sz="2400">
              <a:latin typeface="Times New Roman"/>
              <a:cs typeface="Times New Roman"/>
            </a:endParaRPr>
          </a:p>
          <a:p>
            <a:pPr marL="341610" marR="6047" indent="-326493">
              <a:lnSpc>
                <a:spcPts val="24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JavaScript </a:t>
            </a:r>
            <a:r>
              <a:rPr spc="5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phép bạn truy cập các phần </a:t>
            </a:r>
            <a:r>
              <a:rPr spc="5" dirty="0">
                <a:latin typeface="Calibri"/>
                <a:cs typeface="Calibri"/>
              </a:rPr>
              <a:t>tử mảng </a:t>
            </a:r>
            <a:r>
              <a:rPr dirty="0">
                <a:latin typeface="Calibri"/>
                <a:cs typeface="Calibri"/>
              </a:rPr>
              <a:t>bằng cách sử dụng các</a:t>
            </a:r>
            <a:r>
              <a:rPr spc="-27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vòng  lặp </a:t>
            </a:r>
            <a:r>
              <a:rPr spc="5" dirty="0">
                <a:latin typeface="Calibri"/>
                <a:cs typeface="Calibri"/>
              </a:rPr>
              <a:t>khác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nhau.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368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30" dirty="0">
                <a:latin typeface="Calibri"/>
                <a:cs typeface="Calibri"/>
              </a:rPr>
              <a:t>Vì </a:t>
            </a:r>
            <a:r>
              <a:rPr spc="-54" dirty="0">
                <a:latin typeface="Calibri"/>
                <a:cs typeface="Calibri"/>
              </a:rPr>
              <a:t>vậy, </a:t>
            </a:r>
            <a:r>
              <a:rPr dirty="0">
                <a:latin typeface="Calibri"/>
                <a:cs typeface="Calibri"/>
              </a:rPr>
              <a:t>bạn có </a:t>
            </a:r>
            <a:r>
              <a:rPr spc="5" dirty="0">
                <a:latin typeface="Calibri"/>
                <a:cs typeface="Calibri"/>
              </a:rPr>
              <a:t>thể </a:t>
            </a:r>
            <a:r>
              <a:rPr dirty="0">
                <a:latin typeface="Calibri"/>
                <a:cs typeface="Calibri"/>
              </a:rPr>
              <a:t>truy cập </a:t>
            </a:r>
            <a:r>
              <a:rPr spc="5" dirty="0">
                <a:latin typeface="Calibri"/>
                <a:cs typeface="Calibri"/>
              </a:rPr>
              <a:t>mỗi </a:t>
            </a:r>
            <a:r>
              <a:rPr dirty="0">
                <a:latin typeface="Calibri"/>
                <a:cs typeface="Calibri"/>
              </a:rPr>
              <a:t>phần </a:t>
            </a:r>
            <a:r>
              <a:rPr spc="5" dirty="0">
                <a:latin typeface="Calibri"/>
                <a:cs typeface="Calibri"/>
              </a:rPr>
              <a:t>tử mảng </a:t>
            </a:r>
            <a:r>
              <a:rPr dirty="0">
                <a:latin typeface="Calibri"/>
                <a:cs typeface="Calibri"/>
              </a:rPr>
              <a:t>bằng cách đặt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biến </a:t>
            </a:r>
            <a:r>
              <a:rPr spc="11" dirty="0">
                <a:latin typeface="Calibri"/>
                <a:cs typeface="Calibri"/>
              </a:rPr>
              <a:t>đếm</a:t>
            </a:r>
            <a:r>
              <a:rPr spc="-290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của</a:t>
            </a:r>
            <a:endParaRPr>
              <a:latin typeface="Calibri"/>
              <a:cs typeface="Calibri"/>
            </a:endParaRPr>
          </a:p>
          <a:p>
            <a:pPr marL="341610">
              <a:lnSpc>
                <a:spcPts val="2499"/>
              </a:lnSpc>
            </a:pPr>
            <a:r>
              <a:rPr dirty="0">
                <a:latin typeface="Calibri"/>
                <a:cs typeface="Calibri"/>
              </a:rPr>
              <a:t>vòng lặp như chỉ số </a:t>
            </a:r>
            <a:r>
              <a:rPr spc="5" dirty="0">
                <a:latin typeface="Calibri"/>
                <a:cs typeface="Calibri"/>
              </a:rPr>
              <a:t>của một </a:t>
            </a:r>
            <a:r>
              <a:rPr dirty="0">
                <a:latin typeface="Calibri"/>
                <a:cs typeface="Calibri"/>
              </a:rPr>
              <a:t>phần</a:t>
            </a:r>
            <a:r>
              <a:rPr spc="-1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tử.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474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-41" dirty="0">
                <a:latin typeface="Calibri"/>
                <a:cs typeface="Calibri"/>
              </a:rPr>
              <a:t>Tuy </a:t>
            </a:r>
            <a:r>
              <a:rPr dirty="0">
                <a:latin typeface="Calibri"/>
                <a:cs typeface="Calibri"/>
              </a:rPr>
              <a:t>nhiên, điều </a:t>
            </a:r>
            <a:r>
              <a:rPr spc="-5" dirty="0">
                <a:latin typeface="Calibri"/>
                <a:cs typeface="Calibri"/>
              </a:rPr>
              <a:t>này </a:t>
            </a:r>
            <a:r>
              <a:rPr dirty="0">
                <a:latin typeface="Calibri"/>
                <a:cs typeface="Calibri"/>
              </a:rPr>
              <a:t>đòi hỏi </a:t>
            </a:r>
            <a:r>
              <a:rPr spc="5" dirty="0">
                <a:latin typeface="Calibri"/>
                <a:cs typeface="Calibri"/>
              </a:rPr>
              <a:t>đếm </a:t>
            </a:r>
            <a:r>
              <a:rPr dirty="0">
                <a:latin typeface="Calibri"/>
                <a:cs typeface="Calibri"/>
              </a:rPr>
              <a:t>các phần </a:t>
            </a:r>
            <a:r>
              <a:rPr spc="5" dirty="0">
                <a:latin typeface="Calibri"/>
                <a:cs typeface="Calibri"/>
              </a:rPr>
              <a:t>tử </a:t>
            </a:r>
            <a:r>
              <a:rPr dirty="0">
                <a:latin typeface="Calibri"/>
                <a:cs typeface="Calibri"/>
              </a:rPr>
              <a:t>trong </a:t>
            </a:r>
            <a:r>
              <a:rPr spc="5" dirty="0">
                <a:latin typeface="Calibri"/>
                <a:cs typeface="Calibri"/>
              </a:rPr>
              <a:t>một</a:t>
            </a:r>
            <a:r>
              <a:rPr spc="-1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mảng.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548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Thuộc tính length có thể </a:t>
            </a:r>
            <a:r>
              <a:rPr spc="5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sử dụng </a:t>
            </a:r>
            <a:r>
              <a:rPr spc="5" dirty="0">
                <a:latin typeface="Calibri"/>
                <a:cs typeface="Calibri"/>
              </a:rPr>
              <a:t>để </a:t>
            </a:r>
            <a:r>
              <a:rPr spc="-5" dirty="0">
                <a:latin typeface="Calibri"/>
                <a:cs typeface="Calibri"/>
              </a:rPr>
              <a:t>xác </a:t>
            </a:r>
            <a:r>
              <a:rPr spc="5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số phần </a:t>
            </a:r>
            <a:r>
              <a:rPr spc="5" dirty="0">
                <a:latin typeface="Calibri"/>
                <a:cs typeface="Calibri"/>
              </a:rPr>
              <a:t>tử </a:t>
            </a:r>
            <a:r>
              <a:rPr dirty="0">
                <a:latin typeface="Calibri"/>
                <a:cs typeface="Calibri"/>
              </a:rPr>
              <a:t>trong </a:t>
            </a:r>
            <a:r>
              <a:rPr spc="5" dirty="0">
                <a:latin typeface="Calibri"/>
                <a:cs typeface="Calibri"/>
              </a:rPr>
              <a:t>một</a:t>
            </a:r>
            <a:r>
              <a:rPr spc="-290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mảng.</a:t>
            </a:r>
            <a:endParaRPr>
              <a:latin typeface="Calibri"/>
              <a:cs typeface="Calibri"/>
            </a:endParaRPr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14- Vòng lặp và mảng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216099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190" y="6309"/>
            <a:ext cx="6418580" cy="507704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9"/>
              </a:spcBef>
            </a:pPr>
            <a:r>
              <a:rPr spc="-65" dirty="0"/>
              <a:t>Truy </a:t>
            </a:r>
            <a:r>
              <a:rPr spc="-11" dirty="0"/>
              <a:t>cập </a:t>
            </a:r>
            <a:r>
              <a:rPr dirty="0"/>
              <a:t>mảng một chiều</a:t>
            </a:r>
            <a:r>
              <a:rPr spc="49" dirty="0"/>
              <a:t> </a:t>
            </a:r>
            <a:r>
              <a:rPr spc="-5" dirty="0"/>
              <a:t>3-4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6" y="924558"/>
            <a:ext cx="10298854" cy="3945032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</a:t>
            </a:r>
          </a:p>
          <a:p>
            <a:pPr marL="341610">
              <a:lnSpc>
                <a:spcPts val="2577"/>
              </a:lnSpc>
              <a:spcBef>
                <a:spcPts val="3101"/>
              </a:spcBef>
            </a:pPr>
            <a:r>
              <a:rPr spc="5" dirty="0">
                <a:latin typeface="Courier New"/>
                <a:cs typeface="Courier New"/>
              </a:rPr>
              <a:t>&lt;script&gt;</a:t>
            </a:r>
            <a:endParaRPr dirty="0">
              <a:latin typeface="Courier New"/>
              <a:cs typeface="Courier New"/>
            </a:endParaRPr>
          </a:p>
          <a:p>
            <a:pPr marL="682463">
              <a:lnSpc>
                <a:spcPts val="2523"/>
              </a:lnSpc>
            </a:pPr>
            <a:r>
              <a:rPr spc="5" dirty="0">
                <a:latin typeface="Courier New"/>
                <a:cs typeface="Courier New"/>
              </a:rPr>
              <a:t>var sum =</a:t>
            </a:r>
            <a:r>
              <a:rPr spc="-5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0;</a:t>
            </a:r>
          </a:p>
          <a:p>
            <a:pPr marL="682463">
              <a:lnSpc>
                <a:spcPts val="2529"/>
              </a:lnSpc>
            </a:pPr>
            <a:r>
              <a:rPr spc="5" dirty="0">
                <a:latin typeface="Courier New"/>
                <a:cs typeface="Courier New"/>
              </a:rPr>
              <a:t>var </a:t>
            </a:r>
            <a:r>
              <a:rPr dirty="0">
                <a:latin typeface="Courier New"/>
                <a:cs typeface="Courier New"/>
              </a:rPr>
              <a:t>marks </a:t>
            </a:r>
            <a:r>
              <a:rPr spc="5" dirty="0">
                <a:latin typeface="Courier New"/>
                <a:cs typeface="Courier New"/>
              </a:rPr>
              <a:t>= </a:t>
            </a:r>
            <a:r>
              <a:rPr dirty="0">
                <a:latin typeface="Courier New"/>
                <a:cs typeface="Courier New"/>
              </a:rPr>
              <a:t>new</a:t>
            </a:r>
            <a:r>
              <a:rPr spc="30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Array(5);</a:t>
            </a:r>
          </a:p>
          <a:p>
            <a:pPr marL="682463">
              <a:lnSpc>
                <a:spcPts val="2523"/>
              </a:lnSpc>
            </a:pPr>
            <a:r>
              <a:rPr spc="5" dirty="0">
                <a:latin typeface="Courier New"/>
                <a:cs typeface="Courier New"/>
              </a:rPr>
              <a:t>for(var i=0; </a:t>
            </a:r>
            <a:r>
              <a:rPr dirty="0">
                <a:latin typeface="Courier New"/>
                <a:cs typeface="Courier New"/>
              </a:rPr>
              <a:t>i&lt;marks.length; </a:t>
            </a:r>
            <a:r>
              <a:rPr spc="5" dirty="0">
                <a:latin typeface="Courier New"/>
                <a:cs typeface="Courier New"/>
              </a:rPr>
              <a:t>i++)</a:t>
            </a:r>
            <a:endParaRPr dirty="0">
              <a:latin typeface="Courier New"/>
              <a:cs typeface="Courier New"/>
            </a:endParaRPr>
          </a:p>
          <a:p>
            <a:pPr marL="682463">
              <a:lnSpc>
                <a:spcPts val="2523"/>
              </a:lnSpc>
            </a:pPr>
            <a:r>
              <a:rPr spc="5" dirty="0">
                <a:latin typeface="Courier New"/>
                <a:cs typeface="Courier New"/>
              </a:rPr>
              <a:t>{</a:t>
            </a:r>
            <a:endParaRPr dirty="0">
              <a:latin typeface="Courier New"/>
              <a:cs typeface="Courier New"/>
            </a:endParaRPr>
          </a:p>
          <a:p>
            <a:pPr marL="1023316" marR="6047">
              <a:lnSpc>
                <a:spcPts val="2523"/>
              </a:lnSpc>
              <a:spcBef>
                <a:spcPts val="130"/>
              </a:spcBef>
            </a:pPr>
            <a:r>
              <a:rPr dirty="0">
                <a:latin typeface="Courier New"/>
                <a:cs typeface="Courier New"/>
              </a:rPr>
              <a:t>marks[i] </a:t>
            </a:r>
            <a:r>
              <a:rPr spc="5" dirty="0">
                <a:latin typeface="Courier New"/>
                <a:cs typeface="Courier New"/>
              </a:rPr>
              <a:t>= </a:t>
            </a:r>
            <a:r>
              <a:rPr dirty="0">
                <a:latin typeface="Courier New"/>
                <a:cs typeface="Courier New"/>
              </a:rPr>
              <a:t>parseInt(prompt(‘Enter Marks:’, ‘’));  sum </a:t>
            </a:r>
            <a:r>
              <a:rPr spc="5" dirty="0">
                <a:latin typeface="Courier New"/>
                <a:cs typeface="Courier New"/>
              </a:rPr>
              <a:t>= sum + marks[i];</a:t>
            </a:r>
            <a:endParaRPr dirty="0">
              <a:latin typeface="Courier New"/>
              <a:cs typeface="Courier New"/>
            </a:endParaRPr>
          </a:p>
          <a:p>
            <a:pPr marL="682463">
              <a:lnSpc>
                <a:spcPts val="2398"/>
              </a:lnSpc>
            </a:pPr>
            <a:r>
              <a:rPr spc="5" dirty="0">
                <a:latin typeface="Courier New"/>
                <a:cs typeface="Courier New"/>
              </a:rPr>
              <a:t>}</a:t>
            </a:r>
            <a:endParaRPr dirty="0">
              <a:latin typeface="Courier New"/>
              <a:cs typeface="Courier New"/>
            </a:endParaRPr>
          </a:p>
          <a:p>
            <a:pPr marL="682463">
              <a:lnSpc>
                <a:spcPts val="2588"/>
              </a:lnSpc>
            </a:pPr>
            <a:r>
              <a:rPr dirty="0">
                <a:latin typeface="Courier New"/>
                <a:cs typeface="Courier New"/>
              </a:rPr>
              <a:t>alert(‘Average </a:t>
            </a:r>
            <a:r>
              <a:rPr spc="5" dirty="0">
                <a:latin typeface="Courier New"/>
                <a:cs typeface="Courier New"/>
              </a:rPr>
              <a:t>of </a:t>
            </a:r>
            <a:r>
              <a:rPr dirty="0">
                <a:latin typeface="Courier New"/>
                <a:cs typeface="Courier New"/>
              </a:rPr>
              <a:t>Marks: </a:t>
            </a:r>
            <a:r>
              <a:rPr spc="5" dirty="0">
                <a:latin typeface="Courier New"/>
                <a:cs typeface="Courier New"/>
              </a:rPr>
              <a:t>‘ +</a:t>
            </a:r>
            <a:r>
              <a:rPr spc="106" dirty="0">
                <a:latin typeface="Courier New"/>
                <a:cs typeface="Courier New"/>
              </a:rPr>
              <a:t> </a:t>
            </a:r>
            <a:r>
              <a:rPr spc="5" dirty="0">
                <a:latin typeface="Courier New"/>
                <a:cs typeface="Courier New"/>
              </a:rPr>
              <a:t>(sum/marks.length));</a:t>
            </a:r>
            <a:endParaRPr dirty="0">
              <a:latin typeface="Courier New"/>
              <a:cs typeface="Courier New"/>
            </a:endParaRPr>
          </a:p>
          <a:p>
            <a:pPr marL="341610">
              <a:spcBef>
                <a:spcPts val="524"/>
              </a:spcBef>
            </a:pPr>
            <a:r>
              <a:rPr spc="5" dirty="0">
                <a:latin typeface="Courier New"/>
                <a:cs typeface="Courier New"/>
              </a:rPr>
              <a:t>&lt;/script&gt;</a:t>
            </a:r>
            <a:endParaRPr dirty="0">
              <a:latin typeface="Courier New"/>
              <a:cs typeface="Courier New"/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14- Vòng lặp và mảng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10754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8" y="17739"/>
            <a:ext cx="6418580" cy="507704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9"/>
              </a:spcBef>
            </a:pPr>
            <a:r>
              <a:rPr spc="-65" dirty="0"/>
              <a:t>Truy </a:t>
            </a:r>
            <a:r>
              <a:rPr spc="-11" dirty="0"/>
              <a:t>cập </a:t>
            </a:r>
            <a:r>
              <a:rPr dirty="0"/>
              <a:t>mảng một chiều</a:t>
            </a:r>
            <a:r>
              <a:rPr spc="49" dirty="0"/>
              <a:t> </a:t>
            </a:r>
            <a:r>
              <a:rPr spc="-5" dirty="0"/>
              <a:t>4-4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5" y="1004392"/>
            <a:ext cx="1377524" cy="296076"/>
          </a:xfrm>
          <a:prstGeom prst="rect">
            <a:avLst/>
          </a:prstGeom>
        </p:spPr>
        <p:txBody>
          <a:bodyPr vert="horz" wrap="square" lIns="0" tIns="18893" rIns="0" bIns="0" rtlCol="0">
            <a:spAutoFit/>
          </a:bodyPr>
          <a:lstStyle/>
          <a:p>
            <a:pPr marL="341610" indent="-326493">
              <a:spcBef>
                <a:spcPts val="14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-5" dirty="0" err="1">
                <a:latin typeface="Calibri"/>
                <a:cs typeface="Calibri"/>
              </a:rPr>
              <a:t>Kết</a:t>
            </a:r>
            <a:r>
              <a:rPr spc="-90" dirty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quả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3998" y="1600200"/>
            <a:ext cx="9231377" cy="236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14- Vòng lặp và mảng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133309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400" y="12830"/>
            <a:ext cx="1051559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Mảng đa chiều</a:t>
            </a:r>
            <a:r>
              <a:rPr spc="-71" dirty="0"/>
              <a:t> </a:t>
            </a:r>
            <a:r>
              <a:rPr spc="-5" dirty="0"/>
              <a:t>1-2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5" y="697184"/>
            <a:ext cx="10833945" cy="2051148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341610" marR="273590" indent="-326493">
              <a:lnSpc>
                <a:spcPct val="151400"/>
              </a:lnSpc>
              <a:spcBef>
                <a:spcPts val="11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Một mảng đa </a:t>
            </a:r>
            <a:r>
              <a:rPr dirty="0">
                <a:latin typeface="Calibri"/>
                <a:cs typeface="Calibri"/>
              </a:rPr>
              <a:t>chiều lưu trữ sự </a:t>
            </a:r>
            <a:r>
              <a:rPr spc="-19" dirty="0">
                <a:latin typeface="Calibri"/>
                <a:cs typeface="Calibri"/>
              </a:rPr>
              <a:t>kết </a:t>
            </a:r>
            <a:r>
              <a:rPr dirty="0">
                <a:latin typeface="Calibri"/>
                <a:cs typeface="Calibri"/>
              </a:rPr>
              <a:t>hợp </a:t>
            </a:r>
            <a:r>
              <a:rPr spc="5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các giá trị </a:t>
            </a:r>
            <a:r>
              <a:rPr spc="5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chỉ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kiểu trong</a:t>
            </a:r>
            <a:r>
              <a:rPr spc="-1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hai  hoặc nhiều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chiều.</a:t>
            </a:r>
          </a:p>
          <a:p>
            <a:pPr marL="341610" marR="6047" indent="-326493">
              <a:lnSpc>
                <a:spcPts val="3999"/>
              </a:lnSpc>
              <a:spcBef>
                <a:spcPts val="35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Một mảng </a:t>
            </a:r>
            <a:r>
              <a:rPr dirty="0">
                <a:latin typeface="Calibri"/>
                <a:cs typeface="Calibri"/>
              </a:rPr>
              <a:t>hai chiều </a:t>
            </a:r>
            <a:r>
              <a:rPr spc="5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biểu diễn như là các hàng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cột tương </a:t>
            </a:r>
            <a:r>
              <a:rPr spc="5" dirty="0">
                <a:latin typeface="Calibri"/>
                <a:cs typeface="Calibri"/>
              </a:rPr>
              <a:t>tự </a:t>
            </a:r>
            <a:r>
              <a:rPr dirty="0">
                <a:latin typeface="Calibri"/>
                <a:cs typeface="Calibri"/>
              </a:rPr>
              <a:t>như </a:t>
            </a:r>
            <a:r>
              <a:rPr spc="5" dirty="0">
                <a:latin typeface="Calibri"/>
                <a:cs typeface="Calibri"/>
              </a:rPr>
              <a:t>của</a:t>
            </a:r>
            <a:r>
              <a:rPr spc="-25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một  </a:t>
            </a:r>
            <a:r>
              <a:rPr dirty="0">
                <a:latin typeface="Calibri"/>
                <a:cs typeface="Calibri"/>
              </a:rPr>
              <a:t>tờ Microsoft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Excel.</a:t>
            </a:r>
          </a:p>
          <a:p>
            <a:pPr marL="341610" indent="-326493">
              <a:spcBef>
                <a:spcPts val="100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Một mảng </a:t>
            </a:r>
            <a:r>
              <a:rPr dirty="0">
                <a:latin typeface="Calibri"/>
                <a:cs typeface="Calibri"/>
              </a:rPr>
              <a:t>hai chiều là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ví dụ về </a:t>
            </a:r>
            <a:r>
              <a:rPr spc="5" dirty="0">
                <a:latin typeface="Calibri"/>
                <a:cs typeface="Calibri"/>
              </a:rPr>
              <a:t>mảng đa</a:t>
            </a:r>
            <a:r>
              <a:rPr spc="-1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chiều.</a:t>
            </a:r>
          </a:p>
          <a:p>
            <a:pPr marL="341610" indent="-326493">
              <a:spcBef>
                <a:spcPts val="285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Hình dưới đây </a:t>
            </a:r>
            <a:r>
              <a:rPr spc="5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thấy các đại diện </a:t>
            </a:r>
            <a:r>
              <a:rPr spc="5" dirty="0">
                <a:latin typeface="Calibri"/>
                <a:cs typeface="Calibri"/>
              </a:rPr>
              <a:t>của một mảng đa</a:t>
            </a:r>
            <a:r>
              <a:rPr spc="-18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chiều.</a:t>
            </a:r>
          </a:p>
        </p:txBody>
      </p:sp>
      <p:sp>
        <p:nvSpPr>
          <p:cNvPr id="4" name="object 4"/>
          <p:cNvSpPr/>
          <p:nvPr/>
        </p:nvSpPr>
        <p:spPr>
          <a:xfrm>
            <a:off x="2539999" y="3037786"/>
            <a:ext cx="5994401" cy="16788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53626" y="4975877"/>
            <a:ext cx="10937239" cy="1335084"/>
          </a:xfrm>
          <a:prstGeom prst="rect">
            <a:avLst/>
          </a:prstGeom>
        </p:spPr>
        <p:txBody>
          <a:bodyPr vert="horz" wrap="square" lIns="0" tIns="80112" rIns="0" bIns="0" rtlCol="0">
            <a:spAutoFit/>
          </a:bodyPr>
          <a:lstStyle/>
          <a:p>
            <a:pPr marL="341610" indent="-326493">
              <a:spcBef>
                <a:spcPts val="63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Một mảng </a:t>
            </a:r>
            <a:r>
              <a:rPr dirty="0">
                <a:latin typeface="Calibri"/>
                <a:cs typeface="Calibri"/>
              </a:rPr>
              <a:t>hai chiều là </a:t>
            </a:r>
            <a:r>
              <a:rPr spc="5" dirty="0">
                <a:latin typeface="Calibri"/>
                <a:cs typeface="Calibri"/>
              </a:rPr>
              <a:t>một mảng của </a:t>
            </a:r>
            <a:r>
              <a:rPr dirty="0">
                <a:latin typeface="Calibri"/>
                <a:cs typeface="Calibri"/>
              </a:rPr>
              <a:t>các</a:t>
            </a:r>
            <a:r>
              <a:rPr spc="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mảng.</a:t>
            </a:r>
            <a:endParaRPr>
              <a:latin typeface="Calibri"/>
              <a:cs typeface="Calibri"/>
            </a:endParaRPr>
          </a:p>
          <a:p>
            <a:pPr marL="341610" indent="-326493">
              <a:spcBef>
                <a:spcPts val="1856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Điều </a:t>
            </a:r>
            <a:r>
              <a:rPr spc="-5" dirty="0">
                <a:latin typeface="Calibri"/>
                <a:cs typeface="Calibri"/>
              </a:rPr>
              <a:t>này </a:t>
            </a:r>
            <a:r>
              <a:rPr dirty="0">
                <a:latin typeface="Calibri"/>
                <a:cs typeface="Calibri"/>
              </a:rPr>
              <a:t>có nghĩa, </a:t>
            </a:r>
            <a:r>
              <a:rPr spc="5" dirty="0">
                <a:latin typeface="Calibri"/>
                <a:cs typeface="Calibri"/>
              </a:rPr>
              <a:t>một mảng </a:t>
            </a:r>
            <a:r>
              <a:rPr dirty="0">
                <a:latin typeface="Calibri"/>
                <a:cs typeface="Calibri"/>
              </a:rPr>
              <a:t>hai chiều, </a:t>
            </a:r>
            <a:r>
              <a:rPr spc="5" dirty="0">
                <a:latin typeface="Calibri"/>
                <a:cs typeface="Calibri"/>
              </a:rPr>
              <a:t>đầu </a:t>
            </a:r>
            <a:r>
              <a:rPr dirty="0">
                <a:latin typeface="Calibri"/>
                <a:cs typeface="Calibri"/>
              </a:rPr>
              <a:t>tiên là </a:t>
            </a:r>
            <a:r>
              <a:rPr spc="5" dirty="0">
                <a:latin typeface="Calibri"/>
                <a:cs typeface="Calibri"/>
              </a:rPr>
              <a:t>một mảng </a:t>
            </a:r>
            <a:r>
              <a:rPr dirty="0">
                <a:latin typeface="Calibri"/>
                <a:cs typeface="Calibri"/>
              </a:rPr>
              <a:t>chính </a:t>
            </a:r>
            <a:r>
              <a:rPr spc="5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khai</a:t>
            </a:r>
            <a:r>
              <a:rPr spc="-33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báo</a:t>
            </a:r>
            <a:endParaRPr>
              <a:latin typeface="Calibri"/>
              <a:cs typeface="Calibri"/>
            </a:endParaRPr>
          </a:p>
          <a:p>
            <a:pPr marL="341610">
              <a:spcBef>
                <a:spcPts val="1357"/>
              </a:spcBef>
            </a:pPr>
            <a:r>
              <a:rPr spc="-11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sau </a:t>
            </a:r>
            <a:r>
              <a:rPr spc="5" dirty="0">
                <a:latin typeface="Calibri"/>
                <a:cs typeface="Calibri"/>
              </a:rPr>
              <a:t>đó một mảng được </a:t>
            </a:r>
            <a:r>
              <a:rPr spc="-5" dirty="0">
                <a:latin typeface="Calibri"/>
                <a:cs typeface="Calibri"/>
              </a:rPr>
              <a:t>tạo </a:t>
            </a:r>
            <a:r>
              <a:rPr spc="-19" dirty="0">
                <a:latin typeface="Calibri"/>
                <a:cs typeface="Calibri"/>
              </a:rPr>
              <a:t>ra </a:t>
            </a:r>
            <a:r>
              <a:rPr spc="5" dirty="0">
                <a:latin typeface="Calibri"/>
                <a:cs typeface="Calibri"/>
              </a:rPr>
              <a:t>cho mỗi phần tử của mảng</a:t>
            </a:r>
            <a:r>
              <a:rPr spc="-17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chính.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14- Vòng lặp và mảng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71212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7" y="-7649"/>
            <a:ext cx="2745740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Giới</a:t>
            </a:r>
            <a:r>
              <a:rPr spc="-84" dirty="0"/>
              <a:t> </a:t>
            </a:r>
            <a:r>
              <a:rPr spc="-5" dirty="0"/>
              <a:t>thiệu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407415" y="831342"/>
            <a:ext cx="11277600" cy="664845"/>
          </a:xfrm>
          <a:custGeom>
            <a:avLst/>
            <a:gdLst/>
            <a:ahLst/>
            <a:cxnLst/>
            <a:rect l="l" t="t" r="r" b="b"/>
            <a:pathLst>
              <a:path w="8458200" h="664844">
                <a:moveTo>
                  <a:pt x="8347456" y="0"/>
                </a:moveTo>
                <a:lnTo>
                  <a:pt x="110744" y="0"/>
                </a:lnTo>
                <a:lnTo>
                  <a:pt x="67637" y="8695"/>
                </a:lnTo>
                <a:lnTo>
                  <a:pt x="32435" y="32416"/>
                </a:lnTo>
                <a:lnTo>
                  <a:pt x="8702" y="67615"/>
                </a:lnTo>
                <a:lnTo>
                  <a:pt x="0" y="110743"/>
                </a:lnTo>
                <a:lnTo>
                  <a:pt x="0" y="553720"/>
                </a:lnTo>
                <a:lnTo>
                  <a:pt x="8702" y="596848"/>
                </a:lnTo>
                <a:lnTo>
                  <a:pt x="32435" y="632047"/>
                </a:lnTo>
                <a:lnTo>
                  <a:pt x="67637" y="655768"/>
                </a:lnTo>
                <a:lnTo>
                  <a:pt x="110744" y="664463"/>
                </a:lnTo>
                <a:lnTo>
                  <a:pt x="8347456" y="664463"/>
                </a:lnTo>
                <a:lnTo>
                  <a:pt x="8390584" y="655768"/>
                </a:lnTo>
                <a:lnTo>
                  <a:pt x="8425783" y="632047"/>
                </a:lnTo>
                <a:lnTo>
                  <a:pt x="8449504" y="596848"/>
                </a:lnTo>
                <a:lnTo>
                  <a:pt x="8458200" y="553720"/>
                </a:lnTo>
                <a:lnTo>
                  <a:pt x="8458200" y="110743"/>
                </a:lnTo>
                <a:lnTo>
                  <a:pt x="8449504" y="67615"/>
                </a:lnTo>
                <a:lnTo>
                  <a:pt x="8425783" y="32416"/>
                </a:lnTo>
                <a:lnTo>
                  <a:pt x="8390584" y="8695"/>
                </a:lnTo>
                <a:lnTo>
                  <a:pt x="8347456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7415" y="1664971"/>
            <a:ext cx="11277600" cy="661670"/>
          </a:xfrm>
          <a:custGeom>
            <a:avLst/>
            <a:gdLst/>
            <a:ahLst/>
            <a:cxnLst/>
            <a:rect l="l" t="t" r="r" b="b"/>
            <a:pathLst>
              <a:path w="8458200" h="661669">
                <a:moveTo>
                  <a:pt x="8347964" y="0"/>
                </a:moveTo>
                <a:lnTo>
                  <a:pt x="110236" y="0"/>
                </a:lnTo>
                <a:lnTo>
                  <a:pt x="67326" y="8669"/>
                </a:lnTo>
                <a:lnTo>
                  <a:pt x="32286" y="32305"/>
                </a:lnTo>
                <a:lnTo>
                  <a:pt x="8662" y="67347"/>
                </a:lnTo>
                <a:lnTo>
                  <a:pt x="0" y="110236"/>
                </a:lnTo>
                <a:lnTo>
                  <a:pt x="0" y="551180"/>
                </a:lnTo>
                <a:lnTo>
                  <a:pt x="8662" y="594068"/>
                </a:lnTo>
                <a:lnTo>
                  <a:pt x="32286" y="629110"/>
                </a:lnTo>
                <a:lnTo>
                  <a:pt x="67326" y="652746"/>
                </a:lnTo>
                <a:lnTo>
                  <a:pt x="110236" y="661415"/>
                </a:lnTo>
                <a:lnTo>
                  <a:pt x="8347964" y="661415"/>
                </a:lnTo>
                <a:lnTo>
                  <a:pt x="8390852" y="652746"/>
                </a:lnTo>
                <a:lnTo>
                  <a:pt x="8425894" y="629110"/>
                </a:lnTo>
                <a:lnTo>
                  <a:pt x="8449530" y="594068"/>
                </a:lnTo>
                <a:lnTo>
                  <a:pt x="8458200" y="551180"/>
                </a:lnTo>
                <a:lnTo>
                  <a:pt x="8458200" y="110236"/>
                </a:lnTo>
                <a:lnTo>
                  <a:pt x="8449530" y="67347"/>
                </a:lnTo>
                <a:lnTo>
                  <a:pt x="8425894" y="32305"/>
                </a:lnTo>
                <a:lnTo>
                  <a:pt x="8390852" y="8669"/>
                </a:lnTo>
                <a:lnTo>
                  <a:pt x="8347964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7415" y="2485643"/>
            <a:ext cx="11277600" cy="675641"/>
          </a:xfrm>
          <a:custGeom>
            <a:avLst/>
            <a:gdLst/>
            <a:ahLst/>
            <a:cxnLst/>
            <a:rect l="l" t="t" r="r" b="b"/>
            <a:pathLst>
              <a:path w="8458200" h="675639">
                <a:moveTo>
                  <a:pt x="8345678" y="0"/>
                </a:moveTo>
                <a:lnTo>
                  <a:pt x="112522" y="0"/>
                </a:lnTo>
                <a:lnTo>
                  <a:pt x="68724" y="8848"/>
                </a:lnTo>
                <a:lnTo>
                  <a:pt x="32958" y="32972"/>
                </a:lnTo>
                <a:lnTo>
                  <a:pt x="8842" y="68740"/>
                </a:lnTo>
                <a:lnTo>
                  <a:pt x="0" y="112521"/>
                </a:lnTo>
                <a:lnTo>
                  <a:pt x="0" y="562609"/>
                </a:lnTo>
                <a:lnTo>
                  <a:pt x="8842" y="606391"/>
                </a:lnTo>
                <a:lnTo>
                  <a:pt x="32958" y="642159"/>
                </a:lnTo>
                <a:lnTo>
                  <a:pt x="68724" y="666283"/>
                </a:lnTo>
                <a:lnTo>
                  <a:pt x="112522" y="675131"/>
                </a:lnTo>
                <a:lnTo>
                  <a:pt x="8345678" y="675131"/>
                </a:lnTo>
                <a:lnTo>
                  <a:pt x="8389459" y="666283"/>
                </a:lnTo>
                <a:lnTo>
                  <a:pt x="8425227" y="642159"/>
                </a:lnTo>
                <a:lnTo>
                  <a:pt x="8449351" y="606391"/>
                </a:lnTo>
                <a:lnTo>
                  <a:pt x="8458200" y="562609"/>
                </a:lnTo>
                <a:lnTo>
                  <a:pt x="8458200" y="112521"/>
                </a:lnTo>
                <a:lnTo>
                  <a:pt x="8449351" y="68740"/>
                </a:lnTo>
                <a:lnTo>
                  <a:pt x="8425227" y="32972"/>
                </a:lnTo>
                <a:lnTo>
                  <a:pt x="8389459" y="8848"/>
                </a:lnTo>
                <a:lnTo>
                  <a:pt x="8345678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7415" y="3429001"/>
            <a:ext cx="11277600" cy="655320"/>
          </a:xfrm>
          <a:custGeom>
            <a:avLst/>
            <a:gdLst/>
            <a:ahLst/>
            <a:cxnLst/>
            <a:rect l="l" t="t" r="r" b="b"/>
            <a:pathLst>
              <a:path w="8458200" h="655320">
                <a:moveTo>
                  <a:pt x="8348980" y="0"/>
                </a:moveTo>
                <a:lnTo>
                  <a:pt x="109219" y="0"/>
                </a:lnTo>
                <a:lnTo>
                  <a:pt x="66704" y="8582"/>
                </a:lnTo>
                <a:lnTo>
                  <a:pt x="31988" y="31988"/>
                </a:lnTo>
                <a:lnTo>
                  <a:pt x="8582" y="66704"/>
                </a:lnTo>
                <a:lnTo>
                  <a:pt x="0" y="109219"/>
                </a:lnTo>
                <a:lnTo>
                  <a:pt x="0" y="546099"/>
                </a:lnTo>
                <a:lnTo>
                  <a:pt x="8582" y="588615"/>
                </a:lnTo>
                <a:lnTo>
                  <a:pt x="31988" y="623331"/>
                </a:lnTo>
                <a:lnTo>
                  <a:pt x="66704" y="646737"/>
                </a:lnTo>
                <a:lnTo>
                  <a:pt x="109219" y="655319"/>
                </a:lnTo>
                <a:lnTo>
                  <a:pt x="8348980" y="655319"/>
                </a:lnTo>
                <a:lnTo>
                  <a:pt x="8391495" y="646737"/>
                </a:lnTo>
                <a:lnTo>
                  <a:pt x="8426211" y="623331"/>
                </a:lnTo>
                <a:lnTo>
                  <a:pt x="8449617" y="588615"/>
                </a:lnTo>
                <a:lnTo>
                  <a:pt x="8458200" y="546099"/>
                </a:lnTo>
                <a:lnTo>
                  <a:pt x="8458200" y="109219"/>
                </a:lnTo>
                <a:lnTo>
                  <a:pt x="8449617" y="66704"/>
                </a:lnTo>
                <a:lnTo>
                  <a:pt x="8426211" y="31988"/>
                </a:lnTo>
                <a:lnTo>
                  <a:pt x="8391495" y="8582"/>
                </a:lnTo>
                <a:lnTo>
                  <a:pt x="8348980" y="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7415" y="3429001"/>
            <a:ext cx="11277600" cy="655320"/>
          </a:xfrm>
          <a:custGeom>
            <a:avLst/>
            <a:gdLst/>
            <a:ahLst/>
            <a:cxnLst/>
            <a:rect l="l" t="t" r="r" b="b"/>
            <a:pathLst>
              <a:path w="8458200" h="655320">
                <a:moveTo>
                  <a:pt x="0" y="109219"/>
                </a:moveTo>
                <a:lnTo>
                  <a:pt x="8582" y="66704"/>
                </a:lnTo>
                <a:lnTo>
                  <a:pt x="31988" y="31988"/>
                </a:lnTo>
                <a:lnTo>
                  <a:pt x="66704" y="8582"/>
                </a:lnTo>
                <a:lnTo>
                  <a:pt x="109219" y="0"/>
                </a:lnTo>
                <a:lnTo>
                  <a:pt x="8348980" y="0"/>
                </a:lnTo>
                <a:lnTo>
                  <a:pt x="8391495" y="8582"/>
                </a:lnTo>
                <a:lnTo>
                  <a:pt x="8426211" y="31988"/>
                </a:lnTo>
                <a:lnTo>
                  <a:pt x="8449617" y="66704"/>
                </a:lnTo>
                <a:lnTo>
                  <a:pt x="8458200" y="109219"/>
                </a:lnTo>
                <a:lnTo>
                  <a:pt x="8458200" y="546099"/>
                </a:lnTo>
                <a:lnTo>
                  <a:pt x="8449617" y="588615"/>
                </a:lnTo>
                <a:lnTo>
                  <a:pt x="8426211" y="623331"/>
                </a:lnTo>
                <a:lnTo>
                  <a:pt x="8391495" y="646737"/>
                </a:lnTo>
                <a:lnTo>
                  <a:pt x="8348980" y="655319"/>
                </a:lnTo>
                <a:lnTo>
                  <a:pt x="109219" y="655319"/>
                </a:lnTo>
                <a:lnTo>
                  <a:pt x="66704" y="646737"/>
                </a:lnTo>
                <a:lnTo>
                  <a:pt x="31988" y="623331"/>
                </a:lnTo>
                <a:lnTo>
                  <a:pt x="8582" y="588615"/>
                </a:lnTo>
                <a:lnTo>
                  <a:pt x="0" y="546099"/>
                </a:lnTo>
                <a:lnTo>
                  <a:pt x="0" y="109219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35010" y="922147"/>
            <a:ext cx="11306469" cy="5203861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spc="-5" dirty="0">
                <a:latin typeface="Arial"/>
                <a:cs typeface="Arial"/>
              </a:rPr>
              <a:t>Vòng </a:t>
            </a:r>
            <a:r>
              <a:rPr dirty="0">
                <a:latin typeface="Arial"/>
                <a:cs typeface="Arial"/>
              </a:rPr>
              <a:t>cho </a:t>
            </a:r>
            <a:r>
              <a:rPr spc="-5" dirty="0">
                <a:latin typeface="Arial"/>
                <a:cs typeface="Arial"/>
              </a:rPr>
              <a:t>phép bạn thực hiện một lệnh đơn hoặc một khối lệnh </a:t>
            </a:r>
            <a:r>
              <a:rPr spc="-11" dirty="0">
                <a:latin typeface="Arial"/>
                <a:cs typeface="Arial"/>
              </a:rPr>
              <a:t>nhiều</a:t>
            </a:r>
            <a:r>
              <a:rPr spc="100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lần.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5114" marR="6047">
              <a:lnSpc>
                <a:spcPts val="2225"/>
              </a:lnSpc>
              <a:spcBef>
                <a:spcPts val="1744"/>
              </a:spcBef>
            </a:pPr>
            <a:r>
              <a:rPr spc="-11" dirty="0">
                <a:latin typeface="Arial"/>
                <a:cs typeface="Arial"/>
              </a:rPr>
              <a:t>Chúng </a:t>
            </a:r>
            <a:r>
              <a:rPr spc="-5" dirty="0">
                <a:latin typeface="Arial"/>
                <a:cs typeface="Arial"/>
              </a:rPr>
              <a:t>được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11" dirty="0">
                <a:latin typeface="Arial"/>
                <a:cs typeface="Arial"/>
              </a:rPr>
              <a:t>dụng </a:t>
            </a:r>
            <a:r>
              <a:rPr spc="-5" dirty="0">
                <a:latin typeface="Arial"/>
                <a:cs typeface="Arial"/>
              </a:rPr>
              <a:t>rộng rãi </a:t>
            </a:r>
            <a:r>
              <a:rPr dirty="0">
                <a:latin typeface="Arial"/>
                <a:cs typeface="Arial"/>
              </a:rPr>
              <a:t>khi </a:t>
            </a:r>
            <a:r>
              <a:rPr spc="-5" dirty="0">
                <a:latin typeface="Arial"/>
                <a:cs typeface="Arial"/>
              </a:rPr>
              <a:t>bạn muốn </a:t>
            </a:r>
            <a:r>
              <a:rPr spc="-11" dirty="0">
                <a:latin typeface="Arial"/>
                <a:cs typeface="Arial"/>
              </a:rPr>
              <a:t>hiển </a:t>
            </a:r>
            <a:r>
              <a:rPr dirty="0">
                <a:latin typeface="Arial"/>
                <a:cs typeface="Arial"/>
              </a:rPr>
              <a:t>thị </a:t>
            </a:r>
            <a:r>
              <a:rPr spc="-5" dirty="0">
                <a:latin typeface="Arial"/>
                <a:cs typeface="Arial"/>
              </a:rPr>
              <a:t>một </a:t>
            </a:r>
            <a:r>
              <a:rPr spc="-11" dirty="0">
                <a:latin typeface="Arial"/>
                <a:cs typeface="Arial"/>
              </a:rPr>
              <a:t>loạt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5" dirty="0">
                <a:latin typeface="Arial"/>
                <a:cs typeface="Arial"/>
              </a:rPr>
              <a:t>con </a:t>
            </a:r>
            <a:r>
              <a:rPr dirty="0">
                <a:latin typeface="Arial"/>
                <a:cs typeface="Arial"/>
              </a:rPr>
              <a:t>số và </a:t>
            </a:r>
            <a:r>
              <a:rPr spc="-5" dirty="0">
                <a:latin typeface="Arial"/>
                <a:cs typeface="Arial"/>
              </a:rPr>
              <a:t>chấp  nhận đầu </a:t>
            </a:r>
            <a:r>
              <a:rPr dirty="0">
                <a:latin typeface="Arial"/>
                <a:cs typeface="Arial"/>
              </a:rPr>
              <a:t>vào </a:t>
            </a:r>
            <a:r>
              <a:rPr spc="-5" dirty="0">
                <a:latin typeface="Arial"/>
                <a:cs typeface="Arial"/>
              </a:rPr>
              <a:t>lặp đi lặp</a:t>
            </a:r>
            <a:r>
              <a:rPr spc="30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lại.</a:t>
            </a:r>
            <a:endParaRPr>
              <a:latin typeface="Arial"/>
              <a:cs typeface="Arial"/>
            </a:endParaRPr>
          </a:p>
          <a:p>
            <a:pPr>
              <a:spcBef>
                <a:spcPts val="60"/>
              </a:spcBef>
            </a:pPr>
            <a:endParaRPr sz="3000">
              <a:latin typeface="Times New Roman"/>
              <a:cs typeface="Times New Roman"/>
            </a:endParaRPr>
          </a:p>
          <a:p>
            <a:pPr marL="15871" marR="95983">
              <a:lnSpc>
                <a:spcPts val="2225"/>
              </a:lnSpc>
              <a:spcBef>
                <a:spcPts val="5"/>
              </a:spcBef>
            </a:pPr>
            <a:r>
              <a:rPr spc="-5" dirty="0">
                <a:latin typeface="Arial"/>
                <a:cs typeface="Arial"/>
              </a:rPr>
              <a:t>Một </a:t>
            </a:r>
            <a:r>
              <a:rPr dirty="0">
                <a:latin typeface="Arial"/>
                <a:cs typeface="Arial"/>
              </a:rPr>
              <a:t>cấu </a:t>
            </a:r>
            <a:r>
              <a:rPr spc="-5" dirty="0">
                <a:latin typeface="Arial"/>
                <a:cs typeface="Arial"/>
              </a:rPr>
              <a:t>trúc vòng lặp bao gồm một điều </a:t>
            </a:r>
            <a:r>
              <a:rPr dirty="0">
                <a:latin typeface="Arial"/>
                <a:cs typeface="Arial"/>
              </a:rPr>
              <a:t>kiện </a:t>
            </a:r>
            <a:r>
              <a:rPr spc="-5" dirty="0">
                <a:latin typeface="Arial"/>
                <a:cs typeface="Arial"/>
              </a:rPr>
              <a:t>là chỉ </a:t>
            </a:r>
            <a:r>
              <a:rPr dirty="0">
                <a:latin typeface="Arial"/>
                <a:cs typeface="Arial"/>
              </a:rPr>
              <a:t>thị cho </a:t>
            </a:r>
            <a:r>
              <a:rPr spc="-5" dirty="0">
                <a:latin typeface="Arial"/>
                <a:cs typeface="Arial"/>
              </a:rPr>
              <a:t>trình biên dịch </a:t>
            </a:r>
            <a:r>
              <a:rPr dirty="0">
                <a:latin typeface="Arial"/>
                <a:cs typeface="Arial"/>
              </a:rPr>
              <a:t>số </a:t>
            </a:r>
            <a:r>
              <a:rPr spc="-5" dirty="0">
                <a:latin typeface="Arial"/>
                <a:cs typeface="Arial"/>
              </a:rPr>
              <a:t>lần  một </a:t>
            </a:r>
            <a:r>
              <a:rPr dirty="0">
                <a:latin typeface="Arial"/>
                <a:cs typeface="Arial"/>
              </a:rPr>
              <a:t>khối cụ </a:t>
            </a:r>
            <a:r>
              <a:rPr spc="-5" dirty="0">
                <a:latin typeface="Arial"/>
                <a:cs typeface="Arial"/>
              </a:rPr>
              <a:t>thể </a:t>
            </a:r>
            <a:r>
              <a:rPr dirty="0">
                <a:latin typeface="Arial"/>
                <a:cs typeface="Arial"/>
              </a:rPr>
              <a:t>của </a:t>
            </a:r>
            <a:r>
              <a:rPr spc="-5" dirty="0">
                <a:latin typeface="Arial"/>
                <a:cs typeface="Arial"/>
              </a:rPr>
              <a:t>mã </a:t>
            </a:r>
            <a:r>
              <a:rPr dirty="0">
                <a:latin typeface="Arial"/>
                <a:cs typeface="Arial"/>
              </a:rPr>
              <a:t>sẽ </a:t>
            </a:r>
            <a:r>
              <a:rPr spc="-5" dirty="0">
                <a:latin typeface="Arial"/>
                <a:cs typeface="Arial"/>
              </a:rPr>
              <a:t>được </a:t>
            </a:r>
            <a:r>
              <a:rPr dirty="0">
                <a:latin typeface="Arial"/>
                <a:cs typeface="Arial"/>
              </a:rPr>
              <a:t>thực</a:t>
            </a:r>
            <a:r>
              <a:rPr spc="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thi.</a:t>
            </a:r>
            <a:endParaRPr>
              <a:latin typeface="Arial"/>
              <a:cs typeface="Arial"/>
            </a:endParaRPr>
          </a:p>
          <a:p>
            <a:pPr>
              <a:spcBef>
                <a:spcPts val="60"/>
              </a:spcBef>
            </a:pPr>
            <a:endParaRPr sz="2400">
              <a:latin typeface="Times New Roman"/>
              <a:cs typeface="Times New Roman"/>
            </a:endParaRPr>
          </a:p>
          <a:p>
            <a:pPr marL="15114" marR="83134">
              <a:lnSpc>
                <a:spcPts val="2225"/>
              </a:lnSpc>
            </a:pPr>
            <a:r>
              <a:rPr spc="-5" dirty="0">
                <a:latin typeface="Arial"/>
                <a:cs typeface="Arial"/>
              </a:rPr>
              <a:t>Nếu điều kiện không được </a:t>
            </a:r>
            <a:r>
              <a:rPr dirty="0">
                <a:latin typeface="Arial"/>
                <a:cs typeface="Arial"/>
              </a:rPr>
              <a:t>chỉ </a:t>
            </a:r>
            <a:r>
              <a:rPr spc="-5" dirty="0">
                <a:latin typeface="Arial"/>
                <a:cs typeface="Arial"/>
              </a:rPr>
              <a:t>định trong cấu </a:t>
            </a:r>
            <a:r>
              <a:rPr dirty="0">
                <a:latin typeface="Arial"/>
                <a:cs typeface="Arial"/>
              </a:rPr>
              <a:t>trúc, </a:t>
            </a:r>
            <a:r>
              <a:rPr spc="-5" dirty="0">
                <a:latin typeface="Arial"/>
                <a:cs typeface="Arial"/>
              </a:rPr>
              <a:t>vòng lặp </a:t>
            </a:r>
            <a:r>
              <a:rPr dirty="0">
                <a:latin typeface="Arial"/>
                <a:cs typeface="Arial"/>
              </a:rPr>
              <a:t>tiếp </a:t>
            </a:r>
            <a:r>
              <a:rPr spc="-5" dirty="0">
                <a:latin typeface="Arial"/>
                <a:cs typeface="Arial"/>
              </a:rPr>
              <a:t>tục </a:t>
            </a:r>
            <a:r>
              <a:rPr dirty="0">
                <a:latin typeface="Arial"/>
                <a:cs typeface="Arial"/>
              </a:rPr>
              <a:t>vô </a:t>
            </a:r>
            <a:r>
              <a:rPr spc="-5" dirty="0">
                <a:latin typeface="Arial"/>
                <a:cs typeface="Arial"/>
              </a:rPr>
              <a:t>hạn. Cấu  </a:t>
            </a:r>
            <a:r>
              <a:rPr dirty="0">
                <a:latin typeface="Arial"/>
                <a:cs typeface="Arial"/>
              </a:rPr>
              <a:t>trúc </a:t>
            </a:r>
            <a:r>
              <a:rPr spc="-5" dirty="0">
                <a:latin typeface="Arial"/>
                <a:cs typeface="Arial"/>
              </a:rPr>
              <a:t>vòng lặp như </a:t>
            </a:r>
            <a:r>
              <a:rPr dirty="0">
                <a:latin typeface="Arial"/>
                <a:cs typeface="Arial"/>
              </a:rPr>
              <a:t>vậy </a:t>
            </a:r>
            <a:r>
              <a:rPr spc="-5" dirty="0">
                <a:latin typeface="Arial"/>
                <a:cs typeface="Arial"/>
              </a:rPr>
              <a:t>được gọi là vòng lặp </a:t>
            </a:r>
            <a:r>
              <a:rPr dirty="0">
                <a:latin typeface="Arial"/>
                <a:cs typeface="Arial"/>
              </a:rPr>
              <a:t>vô </a:t>
            </a:r>
            <a:r>
              <a:rPr spc="-5" dirty="0">
                <a:latin typeface="Arial"/>
                <a:cs typeface="Arial"/>
              </a:rPr>
              <a:t>hạn</a:t>
            </a:r>
            <a:r>
              <a:rPr spc="49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như.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457244" indent="-326493">
              <a:spcBef>
                <a:spcPts val="201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457998" algn="l"/>
              </a:tabLst>
            </a:pPr>
            <a:r>
              <a:rPr dirty="0">
                <a:latin typeface="Calibri"/>
                <a:cs typeface="Calibri"/>
              </a:rPr>
              <a:t>JavaScript hỗ </a:t>
            </a:r>
            <a:r>
              <a:rPr spc="-5" dirty="0">
                <a:latin typeface="Calibri"/>
                <a:cs typeface="Calibri"/>
              </a:rPr>
              <a:t>trợ </a:t>
            </a:r>
            <a:r>
              <a:rPr dirty="0">
                <a:latin typeface="Calibri"/>
                <a:cs typeface="Calibri"/>
              </a:rPr>
              <a:t>ba loại vòng </a:t>
            </a:r>
            <a:r>
              <a:rPr spc="5" dirty="0">
                <a:latin typeface="Calibri"/>
                <a:cs typeface="Calibri"/>
              </a:rPr>
              <a:t>được như</a:t>
            </a:r>
            <a:r>
              <a:rPr spc="-9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  <a:endParaRPr>
              <a:latin typeface="Calibri"/>
              <a:cs typeface="Calibri"/>
            </a:endParaRPr>
          </a:p>
          <a:p>
            <a:pPr marL="820769" lvl="1" indent="-327250">
              <a:lnSpc>
                <a:spcPts val="2572"/>
              </a:lnSpc>
              <a:spcBef>
                <a:spcPts val="1286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821524" algn="l"/>
              </a:tabLst>
            </a:pPr>
            <a:r>
              <a:rPr spc="5" dirty="0">
                <a:latin typeface="Courier New"/>
                <a:cs typeface="Courier New"/>
              </a:rPr>
              <a:t>while</a:t>
            </a:r>
            <a:r>
              <a:rPr spc="-838" dirty="0">
                <a:latin typeface="Courier New"/>
                <a:cs typeface="Courier New"/>
              </a:rPr>
              <a:t> </a:t>
            </a:r>
            <a:r>
              <a:rPr dirty="0">
                <a:latin typeface="Calibri"/>
                <a:cs typeface="Calibri"/>
              </a:rPr>
              <a:t>Loop</a:t>
            </a:r>
            <a:endParaRPr>
              <a:latin typeface="Calibri"/>
              <a:cs typeface="Calibri"/>
            </a:endParaRPr>
          </a:p>
          <a:p>
            <a:pPr marL="820769" lvl="1" indent="-327250">
              <a:lnSpc>
                <a:spcPts val="24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821524" algn="l"/>
              </a:tabLst>
            </a:pPr>
            <a:r>
              <a:rPr spc="5" dirty="0">
                <a:latin typeface="Courier New"/>
                <a:cs typeface="Courier New"/>
              </a:rPr>
              <a:t>for</a:t>
            </a:r>
            <a:r>
              <a:rPr spc="-827" dirty="0">
                <a:latin typeface="Courier New"/>
                <a:cs typeface="Courier New"/>
              </a:rPr>
              <a:t> </a:t>
            </a:r>
            <a:r>
              <a:rPr dirty="0">
                <a:latin typeface="Calibri"/>
                <a:cs typeface="Calibri"/>
              </a:rPr>
              <a:t>Loop</a:t>
            </a:r>
            <a:endParaRPr>
              <a:latin typeface="Calibri"/>
              <a:cs typeface="Calibri"/>
            </a:endParaRPr>
          </a:p>
          <a:p>
            <a:pPr marL="820769" lvl="1" indent="-327250">
              <a:lnSpc>
                <a:spcPts val="2572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821524" algn="l"/>
              </a:tabLst>
            </a:pPr>
            <a:r>
              <a:rPr spc="5" dirty="0">
                <a:latin typeface="Courier New"/>
                <a:cs typeface="Courier New"/>
              </a:rPr>
              <a:t>do-while</a:t>
            </a:r>
            <a:r>
              <a:rPr spc="-857" dirty="0">
                <a:latin typeface="Courier New"/>
                <a:cs typeface="Courier New"/>
              </a:rPr>
              <a:t> </a:t>
            </a:r>
            <a:r>
              <a:rPr dirty="0">
                <a:latin typeface="Calibri"/>
                <a:cs typeface="Calibri"/>
              </a:rPr>
              <a:t>Loop</a:t>
            </a:r>
            <a:endParaRPr>
              <a:latin typeface="Calibri"/>
              <a:cs typeface="Calibri"/>
            </a:endParaRPr>
          </a:p>
        </p:txBody>
      </p:sp>
      <p:sp>
        <p:nvSpPr>
          <p:cNvPr id="14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14- Vòng lặp và mảng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566849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2113" y="24260"/>
            <a:ext cx="1051559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Mảng đa chiều</a:t>
            </a:r>
            <a:r>
              <a:rPr spc="-71" dirty="0"/>
              <a:t> </a:t>
            </a:r>
            <a:r>
              <a:rPr spc="-5" dirty="0"/>
              <a:t>2-2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04073" y="867921"/>
            <a:ext cx="10665459" cy="1858644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474626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475380" algn="l"/>
              </a:tabLst>
            </a:pPr>
            <a:r>
              <a:rPr spc="5" dirty="0">
                <a:latin typeface="Calibri"/>
                <a:cs typeface="Calibri"/>
              </a:rPr>
              <a:t>Cú</a:t>
            </a:r>
            <a:r>
              <a:rPr spc="2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pháp</a:t>
            </a:r>
          </a:p>
          <a:p>
            <a:pPr marL="328761" marR="6047">
              <a:lnSpc>
                <a:spcPct val="171900"/>
              </a:lnSpc>
              <a:spcBef>
                <a:spcPts val="149"/>
              </a:spcBef>
            </a:pPr>
            <a:r>
              <a:rPr spc="5" dirty="0">
                <a:latin typeface="Courier New"/>
                <a:cs typeface="Courier New"/>
              </a:rPr>
              <a:t>var </a:t>
            </a:r>
            <a:r>
              <a:rPr dirty="0">
                <a:latin typeface="Courier New"/>
                <a:cs typeface="Courier New"/>
              </a:rPr>
              <a:t>variable_name </a:t>
            </a:r>
            <a:r>
              <a:rPr spc="5" dirty="0">
                <a:latin typeface="Courier New"/>
                <a:cs typeface="Courier New"/>
              </a:rPr>
              <a:t>= new Array(size); //Declaration  </a:t>
            </a:r>
            <a:r>
              <a:rPr dirty="0">
                <a:latin typeface="Courier New"/>
                <a:cs typeface="Courier New"/>
              </a:rPr>
              <a:t>variable_name[index] </a:t>
            </a:r>
            <a:r>
              <a:rPr spc="5" dirty="0">
                <a:latin typeface="Courier New"/>
                <a:cs typeface="Courier New"/>
              </a:rPr>
              <a:t>= </a:t>
            </a:r>
            <a:r>
              <a:rPr dirty="0">
                <a:latin typeface="Courier New"/>
                <a:cs typeface="Courier New"/>
              </a:rPr>
              <a:t>new</a:t>
            </a:r>
            <a:r>
              <a:rPr spc="225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Array(‘value1’,’value2’..);</a:t>
            </a:r>
          </a:p>
          <a:p>
            <a:pPr>
              <a:spcBef>
                <a:spcPts val="19"/>
              </a:spcBef>
            </a:pPr>
            <a:endParaRPr dirty="0">
              <a:latin typeface="Times New Roman"/>
              <a:cs typeface="Times New Roman"/>
            </a:endParaRPr>
          </a:p>
          <a:p>
            <a:pPr marL="341610" indent="-326493"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23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dụ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1473" y="2895602"/>
            <a:ext cx="11115039" cy="243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14- Vòng lặp và mảng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49048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5" y="-1681"/>
            <a:ext cx="6187441" cy="508468"/>
          </a:xfrm>
          <a:prstGeom prst="rect">
            <a:avLst/>
          </a:prstGeom>
        </p:spPr>
        <p:txBody>
          <a:bodyPr vert="horz" wrap="square" lIns="0" tIns="15871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25"/>
              </a:spcBef>
            </a:pPr>
            <a:r>
              <a:rPr spc="-60" dirty="0"/>
              <a:t>Truy </a:t>
            </a:r>
            <a:r>
              <a:rPr spc="-11" dirty="0"/>
              <a:t>cập </a:t>
            </a:r>
            <a:r>
              <a:rPr dirty="0"/>
              <a:t>mảng </a:t>
            </a:r>
            <a:r>
              <a:rPr spc="-5" dirty="0"/>
              <a:t>hai </a:t>
            </a:r>
            <a:r>
              <a:rPr dirty="0"/>
              <a:t>chiều</a:t>
            </a:r>
            <a:r>
              <a:rPr spc="19" dirty="0"/>
              <a:t> </a:t>
            </a:r>
            <a:r>
              <a:rPr dirty="0"/>
              <a:t>1-3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31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09018" y="1494281"/>
            <a:ext cx="11175999" cy="457201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8305800" y="0"/>
                </a:moveTo>
                <a:lnTo>
                  <a:pt x="76200" y="0"/>
                </a:lnTo>
                <a:lnTo>
                  <a:pt x="46537" y="5994"/>
                </a:lnTo>
                <a:lnTo>
                  <a:pt x="22317" y="22336"/>
                </a:lnTo>
                <a:lnTo>
                  <a:pt x="5987" y="46559"/>
                </a:lnTo>
                <a:lnTo>
                  <a:pt x="0" y="76200"/>
                </a:lnTo>
                <a:lnTo>
                  <a:pt x="0" y="381000"/>
                </a:lnTo>
                <a:lnTo>
                  <a:pt x="5987" y="410640"/>
                </a:lnTo>
                <a:lnTo>
                  <a:pt x="22317" y="434863"/>
                </a:lnTo>
                <a:lnTo>
                  <a:pt x="46537" y="451205"/>
                </a:lnTo>
                <a:lnTo>
                  <a:pt x="76200" y="457200"/>
                </a:lnTo>
                <a:lnTo>
                  <a:pt x="8305800" y="457200"/>
                </a:lnTo>
                <a:lnTo>
                  <a:pt x="8335440" y="451205"/>
                </a:lnTo>
                <a:lnTo>
                  <a:pt x="8359663" y="434863"/>
                </a:lnTo>
                <a:lnTo>
                  <a:pt x="8376005" y="410640"/>
                </a:lnTo>
                <a:lnTo>
                  <a:pt x="8382000" y="381000"/>
                </a:lnTo>
                <a:lnTo>
                  <a:pt x="8382000" y="76200"/>
                </a:lnTo>
                <a:lnTo>
                  <a:pt x="8376005" y="46559"/>
                </a:lnTo>
                <a:lnTo>
                  <a:pt x="8359663" y="22336"/>
                </a:lnTo>
                <a:lnTo>
                  <a:pt x="8335440" y="5994"/>
                </a:lnTo>
                <a:lnTo>
                  <a:pt x="83058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21521" y="708405"/>
            <a:ext cx="10977033" cy="5705063"/>
          </a:xfrm>
          <a:prstGeom prst="rect">
            <a:avLst/>
          </a:prstGeom>
        </p:spPr>
        <p:txBody>
          <a:bodyPr vert="horz" wrap="square" lIns="0" tIns="49124" rIns="0" bIns="0" rtlCol="0">
            <a:spAutoFit/>
          </a:bodyPr>
          <a:lstStyle/>
          <a:p>
            <a:pPr marL="369573" marR="185165" indent="-326493">
              <a:lnSpc>
                <a:spcPts val="2453"/>
              </a:lnSpc>
              <a:spcBef>
                <a:spcPts val="38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70330" algn="l"/>
              </a:tabLst>
            </a:pPr>
            <a:r>
              <a:rPr spc="5" dirty="0">
                <a:latin typeface="Calibri"/>
                <a:cs typeface="Calibri"/>
              </a:rPr>
              <a:t>Mảng đa </a:t>
            </a:r>
            <a:r>
              <a:rPr dirty="0">
                <a:latin typeface="Calibri"/>
                <a:cs typeface="Calibri"/>
              </a:rPr>
              <a:t>chiều có thể </a:t>
            </a:r>
            <a:r>
              <a:rPr spc="5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truy cập bằng cách sử dụng các chỉ số </a:t>
            </a:r>
            <a:r>
              <a:rPr spc="5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biến</a:t>
            </a:r>
            <a:r>
              <a:rPr spc="-203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mảng  </a:t>
            </a:r>
            <a:r>
              <a:rPr dirty="0">
                <a:latin typeface="Calibri"/>
                <a:cs typeface="Calibri"/>
              </a:rPr>
              <a:t>chính </a:t>
            </a:r>
            <a:r>
              <a:rPr spc="5" dirty="0">
                <a:latin typeface="Calibri"/>
                <a:cs typeface="Calibri"/>
              </a:rPr>
              <a:t>cùng </a:t>
            </a:r>
            <a:r>
              <a:rPr dirty="0">
                <a:latin typeface="Calibri"/>
                <a:cs typeface="Calibri"/>
              </a:rPr>
              <a:t>với chỉ số phụ</a:t>
            </a:r>
            <a:r>
              <a:rPr spc="-1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mảng.</a:t>
            </a:r>
            <a:endParaRPr>
              <a:latin typeface="Calibri"/>
              <a:cs typeface="Calibri"/>
            </a:endParaRPr>
          </a:p>
          <a:p>
            <a:pPr marL="337831" indent="-322714">
              <a:spcBef>
                <a:spcPts val="1213"/>
              </a:spcBef>
              <a:buFont typeface="Wingdings"/>
              <a:buChar char=""/>
              <a:tabLst>
                <a:tab pos="338585" algn="l"/>
              </a:tabLst>
            </a:pPr>
            <a:r>
              <a:rPr sz="2400" b="1" spc="-35" dirty="0">
                <a:solidFill>
                  <a:srgbClr val="FFFFFF"/>
                </a:solidFill>
                <a:latin typeface="Calibri"/>
                <a:cs typeface="Calibri"/>
              </a:rPr>
              <a:t>Truy 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cập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phần tử không sử dụng 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vòng</a:t>
            </a:r>
            <a:r>
              <a:rPr sz="2400" b="1" spc="-4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lặp</a:t>
            </a:r>
            <a:endParaRPr sz="2400">
              <a:latin typeface="Calibri"/>
              <a:cs typeface="Calibri"/>
            </a:endParaRPr>
          </a:p>
          <a:p>
            <a:pPr>
              <a:spcBef>
                <a:spcPts val="5"/>
              </a:spcBef>
            </a:pPr>
            <a:endParaRPr sz="2400">
              <a:latin typeface="Times New Roman"/>
              <a:cs typeface="Times New Roman"/>
            </a:endParaRPr>
          </a:p>
          <a:p>
            <a:pPr marL="369573" indent="-326493">
              <a:buClr>
                <a:srgbClr val="AC1317"/>
              </a:buClr>
              <a:buSzPct val="151351"/>
              <a:buFont typeface="Wingdings"/>
              <a:buChar char=""/>
              <a:tabLst>
                <a:tab pos="370330" algn="l"/>
              </a:tabLst>
            </a:pPr>
            <a:r>
              <a:rPr dirty="0">
                <a:latin typeface="Calibri"/>
                <a:cs typeface="Calibri"/>
              </a:rPr>
              <a:t>Code sau </a:t>
            </a:r>
            <a:r>
              <a:rPr spc="-5" dirty="0">
                <a:latin typeface="Calibri"/>
                <a:cs typeface="Calibri"/>
              </a:rPr>
              <a:t>tạo </a:t>
            </a:r>
            <a:r>
              <a:rPr spc="-19" dirty="0">
                <a:latin typeface="Calibri"/>
                <a:cs typeface="Calibri"/>
              </a:rPr>
              <a:t>ra </a:t>
            </a:r>
            <a:r>
              <a:rPr spc="5" dirty="0">
                <a:latin typeface="Calibri"/>
                <a:cs typeface="Calibri"/>
              </a:rPr>
              <a:t>một mảng </a:t>
            </a:r>
            <a:r>
              <a:rPr dirty="0">
                <a:latin typeface="Calibri"/>
                <a:cs typeface="Calibri"/>
              </a:rPr>
              <a:t>hai chiều có hiển thị các chi tiết </a:t>
            </a:r>
            <a:r>
              <a:rPr spc="5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nhân</a:t>
            </a:r>
            <a:r>
              <a:rPr spc="-2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viên.</a:t>
            </a:r>
            <a:endParaRPr>
              <a:latin typeface="Calibri"/>
              <a:cs typeface="Calibri"/>
            </a:endParaRPr>
          </a:p>
          <a:p>
            <a:pPr marL="97494">
              <a:lnSpc>
                <a:spcPts val="2577"/>
              </a:lnSpc>
              <a:spcBef>
                <a:spcPts val="838"/>
              </a:spcBef>
            </a:pPr>
            <a:r>
              <a:rPr spc="5" dirty="0">
                <a:latin typeface="Courier New"/>
                <a:cs typeface="Courier New"/>
              </a:rPr>
              <a:t>&lt;script&gt;</a:t>
            </a:r>
            <a:endParaRPr>
              <a:latin typeface="Courier New"/>
              <a:cs typeface="Courier New"/>
            </a:endParaRPr>
          </a:p>
          <a:p>
            <a:pPr marL="439104">
              <a:lnSpc>
                <a:spcPts val="2523"/>
              </a:lnSpc>
            </a:pPr>
            <a:r>
              <a:rPr spc="5" dirty="0">
                <a:latin typeface="Courier New"/>
                <a:cs typeface="Courier New"/>
              </a:rPr>
              <a:t>var </a:t>
            </a:r>
            <a:r>
              <a:rPr dirty="0">
                <a:latin typeface="Courier New"/>
                <a:cs typeface="Courier New"/>
              </a:rPr>
              <a:t>employees </a:t>
            </a:r>
            <a:r>
              <a:rPr spc="5" dirty="0">
                <a:latin typeface="Courier New"/>
                <a:cs typeface="Courier New"/>
              </a:rPr>
              <a:t>= </a:t>
            </a:r>
            <a:r>
              <a:rPr dirty="0">
                <a:latin typeface="Courier New"/>
                <a:cs typeface="Courier New"/>
              </a:rPr>
              <a:t>new</a:t>
            </a:r>
            <a:r>
              <a:rPr spc="30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Array(3);</a:t>
            </a:r>
            <a:endParaRPr>
              <a:latin typeface="Courier New"/>
              <a:cs typeface="Courier New"/>
            </a:endParaRPr>
          </a:p>
          <a:p>
            <a:pPr marL="439104" marR="174584">
              <a:lnSpc>
                <a:spcPct val="95600"/>
              </a:lnSpc>
              <a:spcBef>
                <a:spcPts val="60"/>
              </a:spcBef>
            </a:pPr>
            <a:r>
              <a:rPr dirty="0">
                <a:latin typeface="Courier New"/>
                <a:cs typeface="Courier New"/>
              </a:rPr>
              <a:t>employees[0] </a:t>
            </a:r>
            <a:r>
              <a:rPr spc="5" dirty="0">
                <a:latin typeface="Courier New"/>
                <a:cs typeface="Courier New"/>
              </a:rPr>
              <a:t>= </a:t>
            </a:r>
            <a:r>
              <a:rPr dirty="0">
                <a:latin typeface="Courier New"/>
                <a:cs typeface="Courier New"/>
              </a:rPr>
              <a:t>new Array(‘John’, </a:t>
            </a:r>
            <a:r>
              <a:rPr spc="5" dirty="0">
                <a:latin typeface="Courier New"/>
                <a:cs typeface="Courier New"/>
              </a:rPr>
              <a:t>‘25’, ‘New </a:t>
            </a:r>
            <a:r>
              <a:rPr dirty="0">
                <a:latin typeface="Courier New"/>
                <a:cs typeface="Courier New"/>
              </a:rPr>
              <a:t>Jersey’);  </a:t>
            </a:r>
            <a:r>
              <a:rPr spc="5" dirty="0">
                <a:latin typeface="Courier New"/>
                <a:cs typeface="Courier New"/>
              </a:rPr>
              <a:t>employees[1] = new Array(‘David’, </a:t>
            </a:r>
            <a:r>
              <a:rPr dirty="0">
                <a:latin typeface="Courier New"/>
                <a:cs typeface="Courier New"/>
              </a:rPr>
              <a:t>‘21’, </a:t>
            </a:r>
            <a:r>
              <a:rPr spc="5" dirty="0">
                <a:latin typeface="Courier New"/>
                <a:cs typeface="Courier New"/>
              </a:rPr>
              <a:t>‘California’);  </a:t>
            </a:r>
            <a:r>
              <a:rPr dirty="0">
                <a:latin typeface="Courier New"/>
                <a:cs typeface="Courier New"/>
              </a:rPr>
              <a:t>document.write(‘&lt;H3&gt; Employee Details </a:t>
            </a:r>
            <a:r>
              <a:rPr spc="5" dirty="0">
                <a:latin typeface="Courier New"/>
                <a:cs typeface="Courier New"/>
              </a:rPr>
              <a:t>&lt;/H3&gt;’);  </a:t>
            </a:r>
            <a:r>
              <a:rPr dirty="0">
                <a:latin typeface="Courier New"/>
                <a:cs typeface="Courier New"/>
              </a:rPr>
              <a:t>document.write(‘&lt;P&gt;&lt;B&gt;Name: </a:t>
            </a:r>
            <a:r>
              <a:rPr spc="5" dirty="0">
                <a:latin typeface="Courier New"/>
                <a:cs typeface="Courier New"/>
              </a:rPr>
              <a:t>&lt;/B&gt;’ + </a:t>
            </a:r>
            <a:r>
              <a:rPr dirty="0">
                <a:latin typeface="Courier New"/>
                <a:cs typeface="Courier New"/>
              </a:rPr>
              <a:t>employees[0][0] </a:t>
            </a:r>
            <a:r>
              <a:rPr spc="5" dirty="0">
                <a:latin typeface="Courier New"/>
                <a:cs typeface="Courier New"/>
              </a:rPr>
              <a:t>+  </a:t>
            </a:r>
            <a:r>
              <a:rPr dirty="0">
                <a:latin typeface="Courier New"/>
                <a:cs typeface="Courier New"/>
              </a:rPr>
              <a:t>‘&lt;/P&gt;’);</a:t>
            </a:r>
            <a:endParaRPr>
              <a:latin typeface="Courier New"/>
              <a:cs typeface="Courier New"/>
            </a:endParaRPr>
          </a:p>
          <a:p>
            <a:pPr marL="439104">
              <a:lnSpc>
                <a:spcPts val="2458"/>
              </a:lnSpc>
            </a:pPr>
            <a:r>
              <a:rPr dirty="0">
                <a:latin typeface="Courier New"/>
                <a:cs typeface="Courier New"/>
              </a:rPr>
              <a:t>document.write(‘&lt;P&gt;&lt;B&gt;Location: &lt;/B&gt;’ </a:t>
            </a:r>
            <a:r>
              <a:rPr spc="5" dirty="0">
                <a:latin typeface="Courier New"/>
                <a:cs typeface="Courier New"/>
              </a:rPr>
              <a:t>+</a:t>
            </a:r>
            <a:r>
              <a:rPr spc="225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employees[0][2]</a:t>
            </a:r>
            <a:endParaRPr>
              <a:latin typeface="Courier New"/>
              <a:cs typeface="Courier New"/>
            </a:endParaRPr>
          </a:p>
          <a:p>
            <a:pPr marL="439104">
              <a:lnSpc>
                <a:spcPts val="2529"/>
              </a:lnSpc>
            </a:pPr>
            <a:r>
              <a:rPr spc="5" dirty="0">
                <a:latin typeface="Courier New"/>
                <a:cs typeface="Courier New"/>
              </a:rPr>
              <a:t>+</a:t>
            </a:r>
            <a:r>
              <a:rPr spc="11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‘&lt;/P&gt;’);</a:t>
            </a:r>
            <a:endParaRPr>
              <a:latin typeface="Courier New"/>
              <a:cs typeface="Courier New"/>
            </a:endParaRPr>
          </a:p>
          <a:p>
            <a:pPr marL="439104">
              <a:lnSpc>
                <a:spcPts val="2523"/>
              </a:lnSpc>
            </a:pPr>
            <a:r>
              <a:rPr dirty="0">
                <a:latin typeface="Courier New"/>
                <a:cs typeface="Courier New"/>
              </a:rPr>
              <a:t>document.write(‘&lt;P&gt;&lt;B&gt;Name: </a:t>
            </a:r>
            <a:r>
              <a:rPr spc="5" dirty="0">
                <a:latin typeface="Courier New"/>
                <a:cs typeface="Courier New"/>
              </a:rPr>
              <a:t>&lt;/B&gt;’ +</a:t>
            </a:r>
            <a:r>
              <a:rPr spc="90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employees[1][0]</a:t>
            </a:r>
            <a:endParaRPr>
              <a:latin typeface="Courier New"/>
              <a:cs typeface="Courier New"/>
            </a:endParaRPr>
          </a:p>
          <a:p>
            <a:pPr marL="439104">
              <a:lnSpc>
                <a:spcPts val="2523"/>
              </a:lnSpc>
            </a:pPr>
            <a:r>
              <a:rPr spc="5" dirty="0">
                <a:latin typeface="Courier New"/>
                <a:cs typeface="Courier New"/>
              </a:rPr>
              <a:t>+</a:t>
            </a:r>
            <a:r>
              <a:rPr spc="11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‘&lt;/P&gt;’);</a:t>
            </a:r>
            <a:endParaRPr>
              <a:latin typeface="Courier New"/>
              <a:cs typeface="Courier New"/>
            </a:endParaRPr>
          </a:p>
          <a:p>
            <a:pPr marL="439104">
              <a:lnSpc>
                <a:spcPts val="2529"/>
              </a:lnSpc>
            </a:pPr>
            <a:r>
              <a:rPr dirty="0">
                <a:latin typeface="Courier New"/>
                <a:cs typeface="Courier New"/>
              </a:rPr>
              <a:t>document.write(‘&lt;P&gt;&lt;B&gt;Location: &lt;/B&gt;’ </a:t>
            </a:r>
            <a:r>
              <a:rPr spc="5" dirty="0">
                <a:latin typeface="Courier New"/>
                <a:cs typeface="Courier New"/>
              </a:rPr>
              <a:t>+</a:t>
            </a:r>
            <a:r>
              <a:rPr spc="225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employees[1][2]</a:t>
            </a:r>
            <a:endParaRPr>
              <a:latin typeface="Courier New"/>
              <a:cs typeface="Courier New"/>
            </a:endParaRPr>
          </a:p>
          <a:p>
            <a:pPr marL="439104">
              <a:lnSpc>
                <a:spcPts val="2583"/>
              </a:lnSpc>
            </a:pPr>
            <a:r>
              <a:rPr spc="5" dirty="0">
                <a:latin typeface="Courier New"/>
                <a:cs typeface="Courier New"/>
              </a:rPr>
              <a:t>+</a:t>
            </a:r>
            <a:r>
              <a:rPr spc="11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‘&lt;/P&gt;’);</a:t>
            </a:r>
            <a:endParaRPr>
              <a:latin typeface="Courier New"/>
              <a:cs typeface="Courier New"/>
            </a:endParaRPr>
          </a:p>
          <a:p>
            <a:pPr marL="97494">
              <a:spcBef>
                <a:spcPts val="529"/>
              </a:spcBef>
            </a:pPr>
            <a:r>
              <a:rPr dirty="0">
                <a:latin typeface="Courier New"/>
                <a:cs typeface="Courier New"/>
              </a:rPr>
              <a:t>&lt;/script&gt;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14- Vòng lặp và mảng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94442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5" y="-1681"/>
            <a:ext cx="6187441" cy="508468"/>
          </a:xfrm>
          <a:prstGeom prst="rect">
            <a:avLst/>
          </a:prstGeom>
        </p:spPr>
        <p:txBody>
          <a:bodyPr vert="horz" wrap="square" lIns="0" tIns="15871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25"/>
              </a:spcBef>
            </a:pPr>
            <a:r>
              <a:rPr spc="-60" dirty="0"/>
              <a:t>Truy </a:t>
            </a:r>
            <a:r>
              <a:rPr spc="-11" dirty="0"/>
              <a:t>cập </a:t>
            </a:r>
            <a:r>
              <a:rPr dirty="0"/>
              <a:t>mảng </a:t>
            </a:r>
            <a:r>
              <a:rPr spc="-5" dirty="0"/>
              <a:t>hai </a:t>
            </a:r>
            <a:r>
              <a:rPr dirty="0"/>
              <a:t>chiều</a:t>
            </a:r>
            <a:r>
              <a:rPr spc="30" dirty="0"/>
              <a:t> </a:t>
            </a:r>
            <a:r>
              <a:rPr dirty="0"/>
              <a:t>2-3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32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09018" y="838962"/>
            <a:ext cx="11175999" cy="457201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8305800" y="0"/>
                </a:moveTo>
                <a:lnTo>
                  <a:pt x="76200" y="0"/>
                </a:lnTo>
                <a:lnTo>
                  <a:pt x="46537" y="5994"/>
                </a:lnTo>
                <a:lnTo>
                  <a:pt x="22317" y="22336"/>
                </a:lnTo>
                <a:lnTo>
                  <a:pt x="5987" y="46559"/>
                </a:lnTo>
                <a:lnTo>
                  <a:pt x="0" y="76200"/>
                </a:lnTo>
                <a:lnTo>
                  <a:pt x="0" y="381000"/>
                </a:lnTo>
                <a:lnTo>
                  <a:pt x="5987" y="410640"/>
                </a:lnTo>
                <a:lnTo>
                  <a:pt x="22317" y="434863"/>
                </a:lnTo>
                <a:lnTo>
                  <a:pt x="46537" y="451205"/>
                </a:lnTo>
                <a:lnTo>
                  <a:pt x="76200" y="457200"/>
                </a:lnTo>
                <a:lnTo>
                  <a:pt x="8305800" y="457200"/>
                </a:lnTo>
                <a:lnTo>
                  <a:pt x="8335440" y="451205"/>
                </a:lnTo>
                <a:lnTo>
                  <a:pt x="8359663" y="434863"/>
                </a:lnTo>
                <a:lnTo>
                  <a:pt x="8376005" y="410640"/>
                </a:lnTo>
                <a:lnTo>
                  <a:pt x="8382000" y="381000"/>
                </a:lnTo>
                <a:lnTo>
                  <a:pt x="8382000" y="76200"/>
                </a:lnTo>
                <a:lnTo>
                  <a:pt x="8376005" y="46559"/>
                </a:lnTo>
                <a:lnTo>
                  <a:pt x="8359663" y="22336"/>
                </a:lnTo>
                <a:lnTo>
                  <a:pt x="8335440" y="5994"/>
                </a:lnTo>
                <a:lnTo>
                  <a:pt x="83058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9018" y="838962"/>
            <a:ext cx="11175999" cy="457201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0" y="76200"/>
                </a:moveTo>
                <a:lnTo>
                  <a:pt x="5987" y="46559"/>
                </a:lnTo>
                <a:lnTo>
                  <a:pt x="22317" y="22336"/>
                </a:lnTo>
                <a:lnTo>
                  <a:pt x="46537" y="5994"/>
                </a:lnTo>
                <a:lnTo>
                  <a:pt x="76200" y="0"/>
                </a:lnTo>
                <a:lnTo>
                  <a:pt x="8305800" y="0"/>
                </a:lnTo>
                <a:lnTo>
                  <a:pt x="8335440" y="5994"/>
                </a:lnTo>
                <a:lnTo>
                  <a:pt x="8359663" y="22336"/>
                </a:lnTo>
                <a:lnTo>
                  <a:pt x="8376005" y="46559"/>
                </a:lnTo>
                <a:lnTo>
                  <a:pt x="8382000" y="76200"/>
                </a:lnTo>
                <a:lnTo>
                  <a:pt x="8382000" y="381000"/>
                </a:lnTo>
                <a:lnTo>
                  <a:pt x="8376005" y="410640"/>
                </a:lnTo>
                <a:lnTo>
                  <a:pt x="8359663" y="434863"/>
                </a:lnTo>
                <a:lnTo>
                  <a:pt x="8335440" y="451205"/>
                </a:lnTo>
                <a:lnTo>
                  <a:pt x="8305800" y="457200"/>
                </a:lnTo>
                <a:lnTo>
                  <a:pt x="76200" y="457200"/>
                </a:lnTo>
                <a:lnTo>
                  <a:pt x="46537" y="451205"/>
                </a:lnTo>
                <a:lnTo>
                  <a:pt x="22317" y="434863"/>
                </a:lnTo>
                <a:lnTo>
                  <a:pt x="5987" y="410640"/>
                </a:lnTo>
                <a:lnTo>
                  <a:pt x="0" y="381000"/>
                </a:lnTo>
                <a:lnTo>
                  <a:pt x="0" y="762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6608" y="861060"/>
            <a:ext cx="11098953" cy="411480"/>
          </a:xfrm>
          <a:custGeom>
            <a:avLst/>
            <a:gdLst/>
            <a:ahLst/>
            <a:cxnLst/>
            <a:rect l="l" t="t" r="r" b="b"/>
            <a:pathLst>
              <a:path w="8324215" h="411480">
                <a:moveTo>
                  <a:pt x="0" y="411479"/>
                </a:moveTo>
                <a:lnTo>
                  <a:pt x="8324088" y="411479"/>
                </a:lnTo>
                <a:lnTo>
                  <a:pt x="8324088" y="0"/>
                </a:lnTo>
                <a:lnTo>
                  <a:pt x="0" y="0"/>
                </a:lnTo>
                <a:lnTo>
                  <a:pt x="0" y="41147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21520" y="871476"/>
            <a:ext cx="10891519" cy="5603709"/>
          </a:xfrm>
          <a:prstGeom prst="rect">
            <a:avLst/>
          </a:prstGeom>
        </p:spPr>
        <p:txBody>
          <a:bodyPr vert="horz" wrap="square" lIns="0" tIns="15871" rIns="0" bIns="0" rtlCol="0">
            <a:spAutoFit/>
          </a:bodyPr>
          <a:lstStyle/>
          <a:p>
            <a:pPr marL="337831" indent="-322714">
              <a:spcBef>
                <a:spcPts val="125"/>
              </a:spcBef>
              <a:buFont typeface="Wingdings"/>
              <a:buChar char=""/>
              <a:tabLst>
                <a:tab pos="338585" algn="l"/>
              </a:tabLst>
            </a:pPr>
            <a:r>
              <a:rPr sz="2400" b="1" spc="-35" dirty="0">
                <a:solidFill>
                  <a:srgbClr val="FFFFFF"/>
                </a:solidFill>
                <a:latin typeface="Calibri"/>
                <a:cs typeface="Calibri"/>
              </a:rPr>
              <a:t>Truy 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cập 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sử dụng </a:t>
            </a:r>
            <a:r>
              <a:rPr sz="2400" b="1" spc="-5">
                <a:solidFill>
                  <a:srgbClr val="FFFFFF"/>
                </a:solidFill>
                <a:latin typeface="Calibri"/>
                <a:cs typeface="Calibri"/>
              </a:rPr>
              <a:t>vòng </a:t>
            </a:r>
            <a:r>
              <a:rPr sz="2400" b="1" spc="-5" smtClean="0">
                <a:solidFill>
                  <a:srgbClr val="FFFFFF"/>
                </a:solidFill>
                <a:latin typeface="Calibri"/>
                <a:cs typeface="Calibri"/>
              </a:rPr>
              <a:t>lặp</a:t>
            </a:r>
            <a:endParaRPr>
              <a:latin typeface="Times New Roman"/>
              <a:cs typeface="Times New Roman"/>
            </a:endParaRPr>
          </a:p>
          <a:p>
            <a:pPr marL="188187">
              <a:lnSpc>
                <a:spcPts val="2577"/>
              </a:lnSpc>
            </a:pPr>
            <a:r>
              <a:rPr sz="1600" spc="5" dirty="0">
                <a:latin typeface="Courier New"/>
                <a:cs typeface="Courier New"/>
              </a:rPr>
              <a:t>&lt;script&gt;</a:t>
            </a:r>
            <a:endParaRPr sz="1600">
              <a:latin typeface="Courier New"/>
              <a:cs typeface="Courier New"/>
            </a:endParaRPr>
          </a:p>
          <a:p>
            <a:pPr marL="529795">
              <a:lnSpc>
                <a:spcPts val="2523"/>
              </a:lnSpc>
            </a:pPr>
            <a:r>
              <a:rPr sz="1600" spc="5" dirty="0">
                <a:latin typeface="Courier New"/>
                <a:cs typeface="Courier New"/>
              </a:rPr>
              <a:t>var products = new</a:t>
            </a:r>
            <a:r>
              <a:rPr sz="1600" spc="-11" dirty="0">
                <a:latin typeface="Courier New"/>
                <a:cs typeface="Courier New"/>
              </a:rPr>
              <a:t> </a:t>
            </a:r>
            <a:r>
              <a:rPr sz="1600" spc="5" dirty="0">
                <a:latin typeface="Courier New"/>
                <a:cs typeface="Courier New"/>
              </a:rPr>
              <a:t>Array(2);</a:t>
            </a:r>
            <a:endParaRPr sz="1600">
              <a:latin typeface="Courier New"/>
              <a:cs typeface="Courier New"/>
            </a:endParaRPr>
          </a:p>
          <a:p>
            <a:pPr marL="529795" marR="858559">
              <a:lnSpc>
                <a:spcPct val="95400"/>
              </a:lnSpc>
              <a:spcBef>
                <a:spcPts val="65"/>
              </a:spcBef>
            </a:pPr>
            <a:r>
              <a:rPr sz="1600" dirty="0">
                <a:latin typeface="Courier New"/>
                <a:cs typeface="Courier New"/>
              </a:rPr>
              <a:t>products[0] </a:t>
            </a:r>
            <a:r>
              <a:rPr sz="1600" spc="5" dirty="0">
                <a:latin typeface="Courier New"/>
                <a:cs typeface="Courier New"/>
              </a:rPr>
              <a:t>= new </a:t>
            </a:r>
            <a:r>
              <a:rPr sz="1600" dirty="0">
                <a:latin typeface="Courier New"/>
                <a:cs typeface="Courier New"/>
              </a:rPr>
              <a:t>Array(‘Monitor’, ‘236.75’);  products[1] </a:t>
            </a:r>
            <a:r>
              <a:rPr sz="1600" spc="5" dirty="0">
                <a:latin typeface="Courier New"/>
                <a:cs typeface="Courier New"/>
              </a:rPr>
              <a:t>= new </a:t>
            </a:r>
            <a:r>
              <a:rPr sz="1600" dirty="0">
                <a:latin typeface="Courier New"/>
                <a:cs typeface="Courier New"/>
              </a:rPr>
              <a:t>Array(‘Keyboard’, ‘45.50’);  document.write(‘&lt;TABLE</a:t>
            </a:r>
            <a:r>
              <a:rPr sz="1600" spc="179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border=1&gt;&lt;TR&gt;&lt;TH&gt;Name&lt;/TH&gt;</a:t>
            </a:r>
            <a:endParaRPr sz="1600">
              <a:latin typeface="Courier New"/>
              <a:cs typeface="Courier New"/>
            </a:endParaRPr>
          </a:p>
          <a:p>
            <a:pPr marL="700602">
              <a:lnSpc>
                <a:spcPts val="2469"/>
              </a:lnSpc>
            </a:pPr>
            <a:r>
              <a:rPr sz="1600" dirty="0">
                <a:latin typeface="Courier New"/>
                <a:cs typeface="Courier New"/>
              </a:rPr>
              <a:t>&lt;TH&gt;Price&lt;/TH&gt;&lt;/TR&gt;’);</a:t>
            </a:r>
            <a:endParaRPr sz="1600">
              <a:latin typeface="Courier New"/>
              <a:cs typeface="Courier New"/>
            </a:endParaRPr>
          </a:p>
          <a:p>
            <a:pPr marL="529795">
              <a:lnSpc>
                <a:spcPts val="2523"/>
              </a:lnSpc>
            </a:pPr>
            <a:r>
              <a:rPr sz="1600" spc="5" dirty="0">
                <a:latin typeface="Courier New"/>
                <a:cs typeface="Courier New"/>
              </a:rPr>
              <a:t>for(var i=0; </a:t>
            </a:r>
            <a:r>
              <a:rPr sz="1600" dirty="0">
                <a:latin typeface="Courier New"/>
                <a:cs typeface="Courier New"/>
              </a:rPr>
              <a:t>i&lt;products.length;</a:t>
            </a:r>
            <a:r>
              <a:rPr sz="1600" spc="5" dirty="0">
                <a:latin typeface="Courier New"/>
                <a:cs typeface="Courier New"/>
              </a:rPr>
              <a:t> i++)</a:t>
            </a:r>
            <a:endParaRPr sz="1600">
              <a:latin typeface="Courier New"/>
              <a:cs typeface="Courier New"/>
            </a:endParaRPr>
          </a:p>
          <a:p>
            <a:pPr marL="529795">
              <a:lnSpc>
                <a:spcPts val="2523"/>
              </a:lnSpc>
            </a:pPr>
            <a:r>
              <a:rPr sz="1600" spc="5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870651">
              <a:lnSpc>
                <a:spcPts val="2529"/>
              </a:lnSpc>
            </a:pPr>
            <a:r>
              <a:rPr sz="1600" dirty="0">
                <a:latin typeface="Courier New"/>
                <a:cs typeface="Courier New"/>
              </a:rPr>
              <a:t>document.write(‘&lt;TR&gt;’);</a:t>
            </a:r>
            <a:endParaRPr sz="1600">
              <a:latin typeface="Courier New"/>
              <a:cs typeface="Courier New"/>
            </a:endParaRPr>
          </a:p>
          <a:p>
            <a:pPr marL="870651">
              <a:lnSpc>
                <a:spcPts val="2523"/>
              </a:lnSpc>
            </a:pPr>
            <a:r>
              <a:rPr sz="1600" dirty="0">
                <a:latin typeface="Courier New"/>
                <a:cs typeface="Courier New"/>
              </a:rPr>
              <a:t>for(var j=0; j&lt;products[i].length;</a:t>
            </a:r>
            <a:r>
              <a:rPr sz="1600" spc="6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j++)</a:t>
            </a:r>
            <a:endParaRPr sz="1600">
              <a:latin typeface="Courier New"/>
              <a:cs typeface="Courier New"/>
            </a:endParaRPr>
          </a:p>
          <a:p>
            <a:pPr marL="870651">
              <a:lnSpc>
                <a:spcPts val="2523"/>
              </a:lnSpc>
            </a:pPr>
            <a:r>
              <a:rPr sz="1600" spc="5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1209993">
              <a:lnSpc>
                <a:spcPts val="2529"/>
              </a:lnSpc>
            </a:pPr>
            <a:r>
              <a:rPr sz="1600" dirty="0">
                <a:latin typeface="Courier New"/>
                <a:cs typeface="Courier New"/>
              </a:rPr>
              <a:t>document.write(‘&lt;TD&gt;’ </a:t>
            </a:r>
            <a:r>
              <a:rPr sz="1600" spc="5" dirty="0">
                <a:latin typeface="Courier New"/>
                <a:cs typeface="Courier New"/>
              </a:rPr>
              <a:t>+ products[i][j] +</a:t>
            </a:r>
            <a:r>
              <a:rPr sz="1600" spc="13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‘&lt;/TD&gt;’);</a:t>
            </a:r>
            <a:endParaRPr sz="1600">
              <a:latin typeface="Courier New"/>
              <a:cs typeface="Courier New"/>
            </a:endParaRPr>
          </a:p>
          <a:p>
            <a:pPr marL="870651">
              <a:lnSpc>
                <a:spcPts val="2523"/>
              </a:lnSpc>
            </a:pPr>
            <a:r>
              <a:rPr sz="1600" spc="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870651">
              <a:lnSpc>
                <a:spcPts val="2523"/>
              </a:lnSpc>
            </a:pPr>
            <a:r>
              <a:rPr sz="1600" dirty="0">
                <a:latin typeface="Courier New"/>
                <a:cs typeface="Courier New"/>
              </a:rPr>
              <a:t>document.write(‘&lt;/TR&gt;’);</a:t>
            </a:r>
            <a:endParaRPr sz="1600">
              <a:latin typeface="Courier New"/>
              <a:cs typeface="Courier New"/>
            </a:endParaRPr>
          </a:p>
          <a:p>
            <a:pPr marL="529795">
              <a:lnSpc>
                <a:spcPts val="2529"/>
              </a:lnSpc>
            </a:pPr>
            <a:r>
              <a:rPr sz="1600" spc="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870651">
              <a:lnSpc>
                <a:spcPts val="2583"/>
              </a:lnSpc>
            </a:pPr>
            <a:r>
              <a:rPr sz="1600" dirty="0">
                <a:latin typeface="Courier New"/>
                <a:cs typeface="Courier New"/>
              </a:rPr>
              <a:t>document.write(‘&lt;/TABLE&gt;’);</a:t>
            </a:r>
            <a:endParaRPr sz="1600">
              <a:latin typeface="Courier New"/>
              <a:cs typeface="Courier New"/>
            </a:endParaRPr>
          </a:p>
          <a:p>
            <a:pPr marL="188187">
              <a:spcBef>
                <a:spcPts val="529"/>
              </a:spcBef>
            </a:pPr>
            <a:r>
              <a:rPr sz="1600" dirty="0">
                <a:latin typeface="Courier New"/>
                <a:cs typeface="Courier New"/>
              </a:rPr>
              <a:t>&lt;/script&gt;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14- Vòng lặp và mảng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3615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5" y="21179"/>
            <a:ext cx="6187441" cy="508468"/>
          </a:xfrm>
          <a:prstGeom prst="rect">
            <a:avLst/>
          </a:prstGeom>
        </p:spPr>
        <p:txBody>
          <a:bodyPr vert="horz" wrap="square" lIns="0" tIns="15871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25"/>
              </a:spcBef>
            </a:pPr>
            <a:r>
              <a:rPr spc="-60" dirty="0"/>
              <a:t>Truy </a:t>
            </a:r>
            <a:r>
              <a:rPr spc="-11" dirty="0"/>
              <a:t>cập </a:t>
            </a:r>
            <a:r>
              <a:rPr dirty="0"/>
              <a:t>mảng </a:t>
            </a:r>
            <a:r>
              <a:rPr spc="-5" dirty="0"/>
              <a:t>hai </a:t>
            </a:r>
            <a:r>
              <a:rPr dirty="0"/>
              <a:t>chiều</a:t>
            </a:r>
            <a:r>
              <a:rPr spc="19" dirty="0"/>
              <a:t> </a:t>
            </a:r>
            <a:r>
              <a:rPr dirty="0"/>
              <a:t>4-4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5" y="814197"/>
            <a:ext cx="1413932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-5" dirty="0">
                <a:latin typeface="Calibri"/>
                <a:cs typeface="Calibri"/>
              </a:rPr>
              <a:t>Kết</a:t>
            </a:r>
            <a:r>
              <a:rPr spc="14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quả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25602" y="1676400"/>
            <a:ext cx="9125710" cy="281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14- Vòng lặp và mảng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158262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8" y="3781"/>
            <a:ext cx="863346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</a:t>
            </a:r>
            <a:r>
              <a:rPr spc="-11" dirty="0"/>
              <a:t>phương </a:t>
            </a:r>
            <a:r>
              <a:rPr spc="-5" dirty="0"/>
              <a:t>thức của mảng</a:t>
            </a:r>
            <a:r>
              <a:rPr spc="-19" dirty="0"/>
              <a:t> </a:t>
            </a:r>
            <a:r>
              <a:rPr dirty="0"/>
              <a:t>1-3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34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407415" y="869441"/>
            <a:ext cx="11277600" cy="685801"/>
          </a:xfrm>
          <a:custGeom>
            <a:avLst/>
            <a:gdLst/>
            <a:ahLst/>
            <a:cxnLst/>
            <a:rect l="l" t="t" r="r" b="b"/>
            <a:pathLst>
              <a:path w="8458200" h="563880">
                <a:moveTo>
                  <a:pt x="8364220" y="0"/>
                </a:moveTo>
                <a:lnTo>
                  <a:pt x="93980" y="0"/>
                </a:lnTo>
                <a:lnTo>
                  <a:pt x="57398" y="7379"/>
                </a:lnTo>
                <a:lnTo>
                  <a:pt x="27525" y="27511"/>
                </a:lnTo>
                <a:lnTo>
                  <a:pt x="7385" y="57382"/>
                </a:lnTo>
                <a:lnTo>
                  <a:pt x="0" y="93979"/>
                </a:lnTo>
                <a:lnTo>
                  <a:pt x="0" y="469900"/>
                </a:lnTo>
                <a:lnTo>
                  <a:pt x="7385" y="506497"/>
                </a:lnTo>
                <a:lnTo>
                  <a:pt x="27525" y="536368"/>
                </a:lnTo>
                <a:lnTo>
                  <a:pt x="57398" y="556500"/>
                </a:lnTo>
                <a:lnTo>
                  <a:pt x="93980" y="563879"/>
                </a:lnTo>
                <a:lnTo>
                  <a:pt x="8364220" y="563879"/>
                </a:lnTo>
                <a:lnTo>
                  <a:pt x="8400817" y="556500"/>
                </a:lnTo>
                <a:lnTo>
                  <a:pt x="8430688" y="536368"/>
                </a:lnTo>
                <a:lnTo>
                  <a:pt x="8450820" y="506497"/>
                </a:lnTo>
                <a:lnTo>
                  <a:pt x="8458200" y="469900"/>
                </a:lnTo>
                <a:lnTo>
                  <a:pt x="8458200" y="93979"/>
                </a:lnTo>
                <a:lnTo>
                  <a:pt x="8450820" y="57382"/>
                </a:lnTo>
                <a:lnTo>
                  <a:pt x="8430688" y="27511"/>
                </a:lnTo>
                <a:lnTo>
                  <a:pt x="8400817" y="7379"/>
                </a:lnTo>
                <a:lnTo>
                  <a:pt x="8364220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7415" y="1600962"/>
            <a:ext cx="11277600" cy="573406"/>
          </a:xfrm>
          <a:custGeom>
            <a:avLst/>
            <a:gdLst/>
            <a:ahLst/>
            <a:cxnLst/>
            <a:rect l="l" t="t" r="r" b="b"/>
            <a:pathLst>
              <a:path w="8458200" h="573405">
                <a:moveTo>
                  <a:pt x="8362696" y="0"/>
                </a:moveTo>
                <a:lnTo>
                  <a:pt x="95504" y="0"/>
                </a:lnTo>
                <a:lnTo>
                  <a:pt x="58330" y="7510"/>
                </a:lnTo>
                <a:lnTo>
                  <a:pt x="27973" y="27987"/>
                </a:lnTo>
                <a:lnTo>
                  <a:pt x="7505" y="58346"/>
                </a:lnTo>
                <a:lnTo>
                  <a:pt x="0" y="95503"/>
                </a:lnTo>
                <a:lnTo>
                  <a:pt x="0" y="477520"/>
                </a:lnTo>
                <a:lnTo>
                  <a:pt x="7505" y="514677"/>
                </a:lnTo>
                <a:lnTo>
                  <a:pt x="27973" y="545036"/>
                </a:lnTo>
                <a:lnTo>
                  <a:pt x="58330" y="565513"/>
                </a:lnTo>
                <a:lnTo>
                  <a:pt x="95504" y="573024"/>
                </a:lnTo>
                <a:lnTo>
                  <a:pt x="8362696" y="573024"/>
                </a:lnTo>
                <a:lnTo>
                  <a:pt x="8399853" y="565513"/>
                </a:lnTo>
                <a:lnTo>
                  <a:pt x="8430212" y="545036"/>
                </a:lnTo>
                <a:lnTo>
                  <a:pt x="8450689" y="514677"/>
                </a:lnTo>
                <a:lnTo>
                  <a:pt x="8458200" y="477520"/>
                </a:lnTo>
                <a:lnTo>
                  <a:pt x="8458200" y="95503"/>
                </a:lnTo>
                <a:lnTo>
                  <a:pt x="8450689" y="58346"/>
                </a:lnTo>
                <a:lnTo>
                  <a:pt x="8430212" y="27987"/>
                </a:lnTo>
                <a:lnTo>
                  <a:pt x="8399853" y="7510"/>
                </a:lnTo>
                <a:lnTo>
                  <a:pt x="8362696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7415" y="1600962"/>
            <a:ext cx="11277600" cy="573406"/>
          </a:xfrm>
          <a:custGeom>
            <a:avLst/>
            <a:gdLst/>
            <a:ahLst/>
            <a:cxnLst/>
            <a:rect l="l" t="t" r="r" b="b"/>
            <a:pathLst>
              <a:path w="8458200" h="573405">
                <a:moveTo>
                  <a:pt x="0" y="95503"/>
                </a:moveTo>
                <a:lnTo>
                  <a:pt x="7505" y="58346"/>
                </a:lnTo>
                <a:lnTo>
                  <a:pt x="27973" y="27987"/>
                </a:lnTo>
                <a:lnTo>
                  <a:pt x="58330" y="7510"/>
                </a:lnTo>
                <a:lnTo>
                  <a:pt x="95504" y="0"/>
                </a:lnTo>
                <a:lnTo>
                  <a:pt x="8362696" y="0"/>
                </a:lnTo>
                <a:lnTo>
                  <a:pt x="8399853" y="7510"/>
                </a:lnTo>
                <a:lnTo>
                  <a:pt x="8430212" y="27987"/>
                </a:lnTo>
                <a:lnTo>
                  <a:pt x="8450689" y="58346"/>
                </a:lnTo>
                <a:lnTo>
                  <a:pt x="8458200" y="95503"/>
                </a:lnTo>
                <a:lnTo>
                  <a:pt x="8458200" y="477520"/>
                </a:lnTo>
                <a:lnTo>
                  <a:pt x="8450689" y="514677"/>
                </a:lnTo>
                <a:lnTo>
                  <a:pt x="8430212" y="545036"/>
                </a:lnTo>
                <a:lnTo>
                  <a:pt x="8399853" y="565513"/>
                </a:lnTo>
                <a:lnTo>
                  <a:pt x="8362696" y="573024"/>
                </a:lnTo>
                <a:lnTo>
                  <a:pt x="95504" y="573024"/>
                </a:lnTo>
                <a:lnTo>
                  <a:pt x="58330" y="565513"/>
                </a:lnTo>
                <a:lnTo>
                  <a:pt x="27973" y="545036"/>
                </a:lnTo>
                <a:lnTo>
                  <a:pt x="7505" y="514677"/>
                </a:lnTo>
                <a:lnTo>
                  <a:pt x="0" y="477520"/>
                </a:lnTo>
                <a:lnTo>
                  <a:pt x="0" y="95503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7415" y="2229611"/>
            <a:ext cx="11277600" cy="550545"/>
          </a:xfrm>
          <a:custGeom>
            <a:avLst/>
            <a:gdLst/>
            <a:ahLst/>
            <a:cxnLst/>
            <a:rect l="l" t="t" r="r" b="b"/>
            <a:pathLst>
              <a:path w="8458200" h="550544">
                <a:moveTo>
                  <a:pt x="8366506" y="0"/>
                </a:moveTo>
                <a:lnTo>
                  <a:pt x="91694" y="0"/>
                </a:lnTo>
                <a:lnTo>
                  <a:pt x="56005" y="7201"/>
                </a:lnTo>
                <a:lnTo>
                  <a:pt x="26858" y="26844"/>
                </a:lnTo>
                <a:lnTo>
                  <a:pt x="7206" y="55989"/>
                </a:lnTo>
                <a:lnTo>
                  <a:pt x="0" y="91693"/>
                </a:lnTo>
                <a:lnTo>
                  <a:pt x="0" y="458470"/>
                </a:lnTo>
                <a:lnTo>
                  <a:pt x="7206" y="494174"/>
                </a:lnTo>
                <a:lnTo>
                  <a:pt x="26858" y="523319"/>
                </a:lnTo>
                <a:lnTo>
                  <a:pt x="56005" y="542962"/>
                </a:lnTo>
                <a:lnTo>
                  <a:pt x="91694" y="550163"/>
                </a:lnTo>
                <a:lnTo>
                  <a:pt x="8366506" y="550163"/>
                </a:lnTo>
                <a:lnTo>
                  <a:pt x="8402210" y="542962"/>
                </a:lnTo>
                <a:lnTo>
                  <a:pt x="8431355" y="523319"/>
                </a:lnTo>
                <a:lnTo>
                  <a:pt x="8450998" y="494174"/>
                </a:lnTo>
                <a:lnTo>
                  <a:pt x="8458200" y="458470"/>
                </a:lnTo>
                <a:lnTo>
                  <a:pt x="8458200" y="91693"/>
                </a:lnTo>
                <a:lnTo>
                  <a:pt x="8450998" y="55989"/>
                </a:lnTo>
                <a:lnTo>
                  <a:pt x="8431355" y="26844"/>
                </a:lnTo>
                <a:lnTo>
                  <a:pt x="8402210" y="7201"/>
                </a:lnTo>
                <a:lnTo>
                  <a:pt x="8366506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" name="objec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265445"/>
              </p:ext>
            </p:extLst>
          </p:nvPr>
        </p:nvGraphicFramePr>
        <p:xfrm>
          <a:off x="1005842" y="3295751"/>
          <a:ext cx="9855199" cy="30358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65212"/>
                <a:gridCol w="7089987"/>
              </a:tblGrid>
              <a:tr h="470250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Tên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phương thức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943735"/>
                    </a:solidFill>
                  </a:tcPr>
                </a:tc>
              </a:tr>
              <a:tr h="46963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concat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2954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51130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Kết hợp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một hoặc nhiều biến</a:t>
                      </a:r>
                      <a:r>
                        <a:rPr sz="13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mảng.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D6E3BC"/>
                    </a:solidFill>
                  </a:tcPr>
                </a:tc>
              </a:tr>
              <a:tr h="56760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join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2954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151130">
                        <a:lnSpc>
                          <a:spcPct val="100000"/>
                        </a:lnSpc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Nối tất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cả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các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phẩn tử của mảng thành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một</a:t>
                      </a:r>
                      <a:r>
                        <a:rPr sz="13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chuỗi.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solidFill>
                      <a:srgbClr val="F1DCDB"/>
                    </a:solidFill>
                  </a:tcPr>
                </a:tc>
              </a:tr>
              <a:tr h="4702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pop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30176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511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Lấy phần tử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cuối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cùng của</a:t>
                      </a:r>
                      <a:r>
                        <a:rPr sz="13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mảng.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D6E3BC"/>
                    </a:solidFill>
                  </a:tcPr>
                </a:tc>
              </a:tr>
              <a:tr h="4702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push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30176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51130">
                        <a:lnSpc>
                          <a:spcPct val="100000"/>
                        </a:lnSpc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Nối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thêm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một hoặc nhiều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phần tử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vào cuối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của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một</a:t>
                      </a:r>
                      <a:r>
                        <a:rPr sz="13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mảng.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F1DCDB"/>
                    </a:solidFill>
                  </a:tcPr>
                </a:tc>
              </a:tr>
              <a:tr h="5878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sort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698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Sắp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xếp các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phần tử mảng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trong một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thứ tự chữ</a:t>
                      </a:r>
                      <a:r>
                        <a:rPr sz="13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cái.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68276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516667" y="906017"/>
            <a:ext cx="11168347" cy="2215864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871">
              <a:lnSpc>
                <a:spcPts val="2398"/>
              </a:lnSpc>
              <a:spcBef>
                <a:spcPts val="119"/>
              </a:spcBef>
            </a:pPr>
            <a:r>
              <a:rPr spc="-5" dirty="0">
                <a:latin typeface="Arial"/>
                <a:cs typeface="Arial"/>
              </a:rPr>
              <a:t>Một mảng là một </a:t>
            </a:r>
            <a:r>
              <a:rPr dirty="0">
                <a:latin typeface="Arial"/>
                <a:cs typeface="Arial"/>
              </a:rPr>
              <a:t>tập </a:t>
            </a:r>
            <a:r>
              <a:rPr spc="-5" dirty="0">
                <a:latin typeface="Arial"/>
                <a:cs typeface="Arial"/>
              </a:rPr>
              <a:t>hợp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5" dirty="0">
                <a:latin typeface="Arial"/>
                <a:cs typeface="Arial"/>
              </a:rPr>
              <a:t>giá </a:t>
            </a:r>
            <a:r>
              <a:rPr dirty="0">
                <a:latin typeface="Arial"/>
                <a:cs typeface="Arial"/>
              </a:rPr>
              <a:t>trị </a:t>
            </a:r>
            <a:r>
              <a:rPr spc="-5" dirty="0">
                <a:latin typeface="Arial"/>
                <a:cs typeface="Arial"/>
              </a:rPr>
              <a:t>nhóm lại </a:t>
            </a:r>
            <a:r>
              <a:rPr dirty="0">
                <a:latin typeface="Arial"/>
                <a:cs typeface="Arial"/>
              </a:rPr>
              <a:t>với </a:t>
            </a:r>
            <a:r>
              <a:rPr spc="-5" dirty="0">
                <a:latin typeface="Arial"/>
                <a:cs typeface="Arial"/>
              </a:rPr>
              <a:t>nhau </a:t>
            </a:r>
            <a:r>
              <a:rPr dirty="0">
                <a:latin typeface="Arial"/>
                <a:cs typeface="Arial"/>
              </a:rPr>
              <a:t>và </a:t>
            </a:r>
            <a:r>
              <a:rPr spc="-11" dirty="0">
                <a:latin typeface="Arial"/>
                <a:cs typeface="Arial"/>
              </a:rPr>
              <a:t>xác </a:t>
            </a:r>
            <a:r>
              <a:rPr spc="-5" dirty="0">
                <a:latin typeface="Arial"/>
                <a:cs typeface="Arial"/>
              </a:rPr>
              <a:t>định bởi </a:t>
            </a:r>
            <a:r>
              <a:rPr spc="-5">
                <a:latin typeface="Arial"/>
                <a:cs typeface="Arial"/>
              </a:rPr>
              <a:t>một</a:t>
            </a:r>
            <a:r>
              <a:rPr spc="60">
                <a:latin typeface="Arial"/>
                <a:cs typeface="Arial"/>
              </a:rPr>
              <a:t> </a:t>
            </a:r>
            <a:r>
              <a:rPr spc="-5" smtClean="0">
                <a:latin typeface="Arial"/>
                <a:cs typeface="Arial"/>
              </a:rPr>
              <a:t>tên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spc="-11" smtClean="0">
                <a:latin typeface="Arial"/>
                <a:cs typeface="Arial"/>
              </a:rPr>
              <a:t>duy </a:t>
            </a:r>
            <a:r>
              <a:rPr spc="-5" dirty="0">
                <a:latin typeface="Arial"/>
                <a:cs typeface="Arial"/>
              </a:rPr>
              <a:t>nhất. </a:t>
            </a:r>
            <a:r>
              <a:rPr spc="-24" dirty="0">
                <a:latin typeface="Arial"/>
                <a:cs typeface="Arial"/>
              </a:rPr>
              <a:t>Trong </a:t>
            </a:r>
            <a:r>
              <a:rPr spc="-5" dirty="0">
                <a:latin typeface="Arial"/>
                <a:cs typeface="Arial"/>
              </a:rPr>
              <a:t>JavaScript, các </a:t>
            </a:r>
            <a:r>
              <a:rPr spc="-11" dirty="0">
                <a:latin typeface="Arial"/>
                <a:cs typeface="Arial"/>
              </a:rPr>
              <a:t>đối </a:t>
            </a:r>
            <a:r>
              <a:rPr spc="-5" dirty="0">
                <a:latin typeface="Arial"/>
                <a:cs typeface="Arial"/>
              </a:rPr>
              <a:t>tượng Array cho </a:t>
            </a:r>
            <a:r>
              <a:rPr spc="-11" dirty="0">
                <a:latin typeface="Arial"/>
                <a:cs typeface="Arial"/>
              </a:rPr>
              <a:t>phép bạn </a:t>
            </a:r>
            <a:r>
              <a:rPr dirty="0">
                <a:latin typeface="Arial"/>
                <a:cs typeface="Arial"/>
              </a:rPr>
              <a:t>tạo </a:t>
            </a:r>
            <a:r>
              <a:rPr spc="-5" dirty="0">
                <a:latin typeface="Arial"/>
                <a:cs typeface="Arial"/>
              </a:rPr>
              <a:t>ra các</a:t>
            </a:r>
            <a:r>
              <a:rPr spc="90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mảng.</a:t>
            </a:r>
            <a:endParaRPr dirty="0">
              <a:latin typeface="Arial"/>
              <a:cs typeface="Arial"/>
            </a:endParaRPr>
          </a:p>
          <a:p>
            <a:pPr marL="15871" marR="256208">
              <a:lnSpc>
                <a:spcPts val="2225"/>
              </a:lnSpc>
              <a:spcBef>
                <a:spcPts val="2035"/>
              </a:spcBef>
            </a:pPr>
            <a:r>
              <a:rPr spc="-5" dirty="0">
                <a:latin typeface="Arial"/>
                <a:cs typeface="Arial"/>
              </a:rPr>
              <a:t>Nó cung </a:t>
            </a:r>
            <a:r>
              <a:rPr dirty="0">
                <a:latin typeface="Arial"/>
                <a:cs typeface="Arial"/>
              </a:rPr>
              <a:t>cấp </a:t>
            </a:r>
            <a:r>
              <a:rPr spc="-5" dirty="0">
                <a:latin typeface="Arial"/>
                <a:cs typeface="Arial"/>
              </a:rPr>
              <a:t>thuộc tính length </a:t>
            </a:r>
            <a:r>
              <a:rPr dirty="0">
                <a:latin typeface="Arial"/>
                <a:cs typeface="Arial"/>
              </a:rPr>
              <a:t>cho </a:t>
            </a:r>
            <a:r>
              <a:rPr spc="-5" dirty="0">
                <a:latin typeface="Arial"/>
                <a:cs typeface="Arial"/>
              </a:rPr>
              <a:t>phép bạn để </a:t>
            </a:r>
            <a:r>
              <a:rPr spc="-11" dirty="0">
                <a:latin typeface="Arial"/>
                <a:cs typeface="Arial"/>
              </a:rPr>
              <a:t>xác </a:t>
            </a:r>
            <a:r>
              <a:rPr spc="-5" dirty="0">
                <a:latin typeface="Arial"/>
                <a:cs typeface="Arial"/>
              </a:rPr>
              <a:t>định </a:t>
            </a:r>
            <a:r>
              <a:rPr dirty="0">
                <a:latin typeface="Arial"/>
                <a:cs typeface="Arial"/>
              </a:rPr>
              <a:t>số </a:t>
            </a:r>
            <a:r>
              <a:rPr spc="-11" dirty="0">
                <a:latin typeface="Arial"/>
                <a:cs typeface="Arial"/>
              </a:rPr>
              <a:t>phần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5" dirty="0">
                <a:latin typeface="Arial"/>
                <a:cs typeface="Arial"/>
              </a:rPr>
              <a:t>trong một  </a:t>
            </a:r>
            <a:r>
              <a:rPr spc="-11" dirty="0">
                <a:latin typeface="Arial"/>
                <a:cs typeface="Arial"/>
              </a:rPr>
              <a:t>mảng.</a:t>
            </a:r>
            <a:endParaRPr dirty="0">
              <a:latin typeface="Arial"/>
              <a:cs typeface="Arial"/>
            </a:endParaRPr>
          </a:p>
          <a:p>
            <a:pPr marL="15114" marR="6047">
              <a:lnSpc>
                <a:spcPts val="2225"/>
              </a:lnSpc>
              <a:spcBef>
                <a:spcPts val="1864"/>
              </a:spcBef>
            </a:pPr>
            <a:r>
              <a:rPr spc="-5" dirty="0">
                <a:latin typeface="Arial"/>
                <a:cs typeface="Arial"/>
              </a:rPr>
              <a:t>Các </a:t>
            </a:r>
            <a:r>
              <a:rPr spc="-11" dirty="0">
                <a:latin typeface="Arial"/>
                <a:cs typeface="Arial"/>
              </a:rPr>
              <a:t>phương </a:t>
            </a:r>
            <a:r>
              <a:rPr spc="-5" dirty="0">
                <a:latin typeface="Arial"/>
                <a:cs typeface="Arial"/>
              </a:rPr>
              <a:t>thức khác nhau </a:t>
            </a:r>
            <a:r>
              <a:rPr dirty="0">
                <a:latin typeface="Arial"/>
                <a:cs typeface="Arial"/>
              </a:rPr>
              <a:t>của các </a:t>
            </a:r>
            <a:r>
              <a:rPr spc="-5" dirty="0">
                <a:latin typeface="Arial"/>
                <a:cs typeface="Arial"/>
              </a:rPr>
              <a:t>đối tượng </a:t>
            </a:r>
            <a:r>
              <a:rPr dirty="0">
                <a:latin typeface="Arial"/>
                <a:cs typeface="Arial"/>
              </a:rPr>
              <a:t>Array cho </a:t>
            </a:r>
            <a:r>
              <a:rPr spc="-5" dirty="0">
                <a:latin typeface="Arial"/>
                <a:cs typeface="Arial"/>
              </a:rPr>
              <a:t>phép </a:t>
            </a:r>
            <a:r>
              <a:rPr dirty="0">
                <a:latin typeface="Arial"/>
                <a:cs typeface="Arial"/>
              </a:rPr>
              <a:t>truy cập và </a:t>
            </a:r>
            <a:r>
              <a:rPr spc="-5" dirty="0">
                <a:latin typeface="Arial"/>
                <a:cs typeface="Arial"/>
              </a:rPr>
              <a:t>thao  </a:t>
            </a:r>
            <a:r>
              <a:rPr dirty="0">
                <a:latin typeface="Arial"/>
                <a:cs typeface="Arial"/>
              </a:rPr>
              <a:t>tác các </a:t>
            </a:r>
            <a:r>
              <a:rPr spc="-5" dirty="0">
                <a:latin typeface="Arial"/>
                <a:cs typeface="Arial"/>
              </a:rPr>
              <a:t>phần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11" dirty="0">
                <a:latin typeface="Arial"/>
                <a:cs typeface="Arial"/>
              </a:rPr>
              <a:t>mảng.</a:t>
            </a:r>
            <a:endParaRPr dirty="0">
              <a:latin typeface="Arial"/>
              <a:cs typeface="Arial"/>
            </a:endParaRPr>
          </a:p>
          <a:p>
            <a:pPr marL="463288" indent="-326493">
              <a:spcBef>
                <a:spcPts val="192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464045" algn="l"/>
              </a:tabLst>
            </a:pPr>
            <a:r>
              <a:rPr dirty="0">
                <a:latin typeface="Calibri"/>
                <a:cs typeface="Calibri"/>
              </a:rPr>
              <a:t>Bảng sau liệt </a:t>
            </a:r>
            <a:r>
              <a:rPr spc="-24" dirty="0">
                <a:latin typeface="Calibri"/>
                <a:cs typeface="Calibri"/>
              </a:rPr>
              <a:t>kê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số phương </a:t>
            </a:r>
            <a:r>
              <a:rPr spc="5" dirty="0">
                <a:latin typeface="Calibri"/>
                <a:cs typeface="Calibri"/>
              </a:rPr>
              <a:t>thức của</a:t>
            </a:r>
            <a:r>
              <a:rPr spc="6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mảng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14- Vòng lặp và mảng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83668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8" y="26641"/>
            <a:ext cx="863346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</a:t>
            </a:r>
            <a:r>
              <a:rPr spc="-11" dirty="0"/>
              <a:t>phương </a:t>
            </a:r>
            <a:r>
              <a:rPr spc="-5" dirty="0"/>
              <a:t>thức của mảng</a:t>
            </a:r>
            <a:r>
              <a:rPr spc="-19" dirty="0"/>
              <a:t> </a:t>
            </a:r>
            <a:r>
              <a:rPr dirty="0"/>
              <a:t>2-3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5" y="861186"/>
            <a:ext cx="11053233" cy="4100780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</a:t>
            </a:r>
            <a:endParaRPr>
              <a:latin typeface="Calibri"/>
              <a:cs typeface="Calibri"/>
            </a:endParaRPr>
          </a:p>
          <a:p>
            <a:pPr marL="160224">
              <a:spcBef>
                <a:spcPts val="2447"/>
              </a:spcBef>
            </a:pPr>
            <a:r>
              <a:rPr spc="5" dirty="0">
                <a:latin typeface="Courier New"/>
                <a:cs typeface="Courier New"/>
              </a:rPr>
              <a:t>&lt;script&gt;</a:t>
            </a:r>
            <a:endParaRPr>
              <a:latin typeface="Courier New"/>
              <a:cs typeface="Courier New"/>
            </a:endParaRPr>
          </a:p>
          <a:p>
            <a:pPr marL="501078" marR="6047">
              <a:lnSpc>
                <a:spcPct val="121100"/>
              </a:lnSpc>
            </a:pPr>
            <a:r>
              <a:rPr spc="5" dirty="0">
                <a:latin typeface="Courier New"/>
                <a:cs typeface="Courier New"/>
              </a:rPr>
              <a:t>var </a:t>
            </a:r>
            <a:r>
              <a:rPr dirty="0">
                <a:latin typeface="Courier New"/>
                <a:cs typeface="Courier New"/>
              </a:rPr>
              <a:t>flowers </a:t>
            </a:r>
            <a:r>
              <a:rPr spc="5" dirty="0">
                <a:latin typeface="Courier New"/>
                <a:cs typeface="Courier New"/>
              </a:rPr>
              <a:t>= new </a:t>
            </a:r>
            <a:r>
              <a:rPr dirty="0">
                <a:latin typeface="Courier New"/>
                <a:cs typeface="Courier New"/>
              </a:rPr>
              <a:t>Array(‘Rose’, ‘Sunflower’, ‘Daisy’);  document.write(‘Number </a:t>
            </a:r>
            <a:r>
              <a:rPr spc="5" dirty="0">
                <a:latin typeface="Courier New"/>
                <a:cs typeface="Courier New"/>
              </a:rPr>
              <a:t>of </a:t>
            </a:r>
            <a:r>
              <a:rPr dirty="0">
                <a:latin typeface="Courier New"/>
                <a:cs typeface="Courier New"/>
              </a:rPr>
              <a:t>flowers: </a:t>
            </a:r>
            <a:r>
              <a:rPr spc="5" dirty="0">
                <a:latin typeface="Courier New"/>
                <a:cs typeface="Courier New"/>
              </a:rPr>
              <a:t>‘ + </a:t>
            </a:r>
            <a:r>
              <a:rPr dirty="0">
                <a:latin typeface="Courier New"/>
                <a:cs typeface="Courier New"/>
              </a:rPr>
              <a:t>flowers.length </a:t>
            </a:r>
            <a:r>
              <a:rPr spc="5" dirty="0">
                <a:latin typeface="Courier New"/>
                <a:cs typeface="Courier New"/>
              </a:rPr>
              <a:t>+  </a:t>
            </a:r>
            <a:r>
              <a:rPr dirty="0">
                <a:latin typeface="Courier New"/>
                <a:cs typeface="Courier New"/>
              </a:rPr>
              <a:t>‘&lt;br/&gt;’);</a:t>
            </a:r>
            <a:endParaRPr>
              <a:latin typeface="Courier New"/>
              <a:cs typeface="Courier New"/>
            </a:endParaRPr>
          </a:p>
          <a:p>
            <a:pPr marL="501078" marR="1027850">
              <a:lnSpc>
                <a:spcPct val="121100"/>
              </a:lnSpc>
            </a:pPr>
            <a:r>
              <a:rPr dirty="0">
                <a:latin typeface="Courier New"/>
                <a:cs typeface="Courier New"/>
              </a:rPr>
              <a:t>document.write(‘Flowers: </a:t>
            </a:r>
            <a:r>
              <a:rPr spc="5" dirty="0">
                <a:latin typeface="Courier New"/>
                <a:cs typeface="Courier New"/>
              </a:rPr>
              <a:t>‘ + </a:t>
            </a:r>
            <a:r>
              <a:rPr dirty="0">
                <a:latin typeface="Courier New"/>
                <a:cs typeface="Courier New"/>
              </a:rPr>
              <a:t>flowers.join(‘, </a:t>
            </a:r>
            <a:r>
              <a:rPr spc="5" dirty="0">
                <a:latin typeface="Courier New"/>
                <a:cs typeface="Courier New"/>
              </a:rPr>
              <a:t>‘) +  </a:t>
            </a:r>
            <a:r>
              <a:rPr dirty="0">
                <a:latin typeface="Courier New"/>
                <a:cs typeface="Courier New"/>
              </a:rPr>
              <a:t>‘&lt;br/&gt;’);</a:t>
            </a:r>
            <a:endParaRPr>
              <a:latin typeface="Courier New"/>
              <a:cs typeface="Courier New"/>
            </a:endParaRPr>
          </a:p>
          <a:p>
            <a:pPr marL="501078" marR="861581">
              <a:lnSpc>
                <a:spcPct val="121100"/>
              </a:lnSpc>
            </a:pPr>
            <a:r>
              <a:rPr dirty="0">
                <a:latin typeface="Courier New"/>
                <a:cs typeface="Courier New"/>
              </a:rPr>
              <a:t>document.write(‘Orchid </a:t>
            </a:r>
            <a:r>
              <a:rPr spc="5" dirty="0">
                <a:latin typeface="Courier New"/>
                <a:cs typeface="Courier New"/>
              </a:rPr>
              <a:t>and </a:t>
            </a:r>
            <a:r>
              <a:rPr dirty="0">
                <a:latin typeface="Courier New"/>
                <a:cs typeface="Courier New"/>
              </a:rPr>
              <a:t>Lily are Added: </a:t>
            </a:r>
            <a:r>
              <a:rPr spc="5" dirty="0">
                <a:latin typeface="Courier New"/>
                <a:cs typeface="Courier New"/>
              </a:rPr>
              <a:t>‘ +  flowers.push(“Orchid”, </a:t>
            </a:r>
            <a:r>
              <a:rPr dirty="0">
                <a:latin typeface="Courier New"/>
                <a:cs typeface="Courier New"/>
              </a:rPr>
              <a:t>“Lily”) </a:t>
            </a:r>
            <a:r>
              <a:rPr spc="5" dirty="0">
                <a:latin typeface="Courier New"/>
                <a:cs typeface="Courier New"/>
              </a:rPr>
              <a:t>+ ‘&lt;br/&gt;’);  </a:t>
            </a:r>
            <a:r>
              <a:rPr dirty="0">
                <a:latin typeface="Courier New"/>
                <a:cs typeface="Courier New"/>
              </a:rPr>
              <a:t>document.write(‘Flowers </a:t>
            </a:r>
            <a:r>
              <a:rPr spc="5" dirty="0">
                <a:latin typeface="Courier New"/>
                <a:cs typeface="Courier New"/>
              </a:rPr>
              <a:t>(In </a:t>
            </a:r>
            <a:r>
              <a:rPr dirty="0">
                <a:latin typeface="Courier New"/>
                <a:cs typeface="Courier New"/>
              </a:rPr>
              <a:t>Ascending Order): </a:t>
            </a:r>
            <a:r>
              <a:rPr spc="5" dirty="0">
                <a:latin typeface="Courier New"/>
                <a:cs typeface="Courier New"/>
              </a:rPr>
              <a:t>‘ +  </a:t>
            </a:r>
            <a:r>
              <a:rPr dirty="0">
                <a:latin typeface="Courier New"/>
                <a:cs typeface="Courier New"/>
              </a:rPr>
              <a:t>flowers.sort() </a:t>
            </a:r>
            <a:r>
              <a:rPr spc="5" dirty="0">
                <a:latin typeface="Courier New"/>
                <a:cs typeface="Courier New"/>
              </a:rPr>
              <a:t>+ ‘&lt;br/&gt;’);  </a:t>
            </a:r>
            <a:r>
              <a:rPr dirty="0">
                <a:latin typeface="Courier New"/>
                <a:cs typeface="Courier New"/>
              </a:rPr>
              <a:t>document.write(‘Flowers Removed: </a:t>
            </a:r>
            <a:r>
              <a:rPr spc="5" dirty="0">
                <a:latin typeface="Courier New"/>
                <a:cs typeface="Courier New"/>
              </a:rPr>
              <a:t>‘ +</a:t>
            </a:r>
            <a:r>
              <a:rPr spc="195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flowers.pop()</a:t>
            </a:r>
            <a:endParaRPr>
              <a:latin typeface="Courier New"/>
              <a:cs typeface="Courier New"/>
            </a:endParaRPr>
          </a:p>
          <a:p>
            <a:pPr marL="501078">
              <a:spcBef>
                <a:spcPts val="553"/>
              </a:spcBef>
            </a:pPr>
            <a:r>
              <a:rPr spc="5" dirty="0">
                <a:latin typeface="Courier New"/>
                <a:cs typeface="Courier New"/>
              </a:rPr>
              <a:t>+’&lt;br/&gt;’);</a:t>
            </a:r>
            <a:endParaRPr>
              <a:latin typeface="Courier New"/>
              <a:cs typeface="Courier New"/>
            </a:endParaRPr>
          </a:p>
          <a:p>
            <a:pPr marL="160224">
              <a:spcBef>
                <a:spcPts val="1899"/>
              </a:spcBef>
            </a:pPr>
            <a:r>
              <a:rPr dirty="0">
                <a:latin typeface="Courier New"/>
                <a:cs typeface="Courier New"/>
              </a:rPr>
              <a:t>&lt;/script&gt;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14- Vòng lặp và mảng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530513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8" y="26641"/>
            <a:ext cx="863346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</a:t>
            </a:r>
            <a:r>
              <a:rPr spc="-11" dirty="0"/>
              <a:t>phương </a:t>
            </a:r>
            <a:r>
              <a:rPr spc="-5" dirty="0"/>
              <a:t>thức của mảng</a:t>
            </a:r>
            <a:r>
              <a:rPr spc="-19" dirty="0"/>
              <a:t> </a:t>
            </a:r>
            <a:r>
              <a:rPr dirty="0"/>
              <a:t>3-3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5" y="776097"/>
            <a:ext cx="1378374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-5" dirty="0">
                <a:latin typeface="Calibri"/>
                <a:cs typeface="Calibri"/>
              </a:rPr>
              <a:t>Kết</a:t>
            </a:r>
            <a:r>
              <a:rPr spc="-8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quả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17603" y="1295401"/>
            <a:ext cx="9682478" cy="2285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14- Vòng lặp và mảng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75010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4" y="38071"/>
            <a:ext cx="518160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60" dirty="0"/>
              <a:t>Vòng </a:t>
            </a:r>
            <a:r>
              <a:rPr spc="-5" dirty="0"/>
              <a:t>lặp </a:t>
            </a:r>
            <a:r>
              <a:rPr spc="-90" dirty="0"/>
              <a:t>for..in</a:t>
            </a:r>
            <a:r>
              <a:rPr dirty="0"/>
              <a:t> </a:t>
            </a:r>
            <a:r>
              <a:rPr spc="-5" dirty="0"/>
              <a:t>1-3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37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407415" y="915161"/>
            <a:ext cx="11277600" cy="715009"/>
          </a:xfrm>
          <a:custGeom>
            <a:avLst/>
            <a:gdLst/>
            <a:ahLst/>
            <a:cxnLst/>
            <a:rect l="l" t="t" r="r" b="b"/>
            <a:pathLst>
              <a:path w="8458200" h="715010">
                <a:moveTo>
                  <a:pt x="8339074" y="0"/>
                </a:moveTo>
                <a:lnTo>
                  <a:pt x="119125" y="0"/>
                </a:lnTo>
                <a:lnTo>
                  <a:pt x="72759" y="9362"/>
                </a:lnTo>
                <a:lnTo>
                  <a:pt x="34893" y="34893"/>
                </a:lnTo>
                <a:lnTo>
                  <a:pt x="9362" y="72759"/>
                </a:lnTo>
                <a:lnTo>
                  <a:pt x="0" y="119125"/>
                </a:lnTo>
                <a:lnTo>
                  <a:pt x="0" y="595629"/>
                </a:lnTo>
                <a:lnTo>
                  <a:pt x="9362" y="641996"/>
                </a:lnTo>
                <a:lnTo>
                  <a:pt x="34893" y="679862"/>
                </a:lnTo>
                <a:lnTo>
                  <a:pt x="72759" y="705393"/>
                </a:lnTo>
                <a:lnTo>
                  <a:pt x="119125" y="714755"/>
                </a:lnTo>
                <a:lnTo>
                  <a:pt x="8339074" y="714755"/>
                </a:lnTo>
                <a:lnTo>
                  <a:pt x="8385440" y="705393"/>
                </a:lnTo>
                <a:lnTo>
                  <a:pt x="8423306" y="679862"/>
                </a:lnTo>
                <a:lnTo>
                  <a:pt x="8448837" y="641996"/>
                </a:lnTo>
                <a:lnTo>
                  <a:pt x="8458200" y="595629"/>
                </a:lnTo>
                <a:lnTo>
                  <a:pt x="8458200" y="119125"/>
                </a:lnTo>
                <a:lnTo>
                  <a:pt x="8448837" y="72759"/>
                </a:lnTo>
                <a:lnTo>
                  <a:pt x="8423306" y="34893"/>
                </a:lnTo>
                <a:lnTo>
                  <a:pt x="8385440" y="9362"/>
                </a:lnTo>
                <a:lnTo>
                  <a:pt x="8339074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7415" y="915161"/>
            <a:ext cx="11277600" cy="715009"/>
          </a:xfrm>
          <a:custGeom>
            <a:avLst/>
            <a:gdLst/>
            <a:ahLst/>
            <a:cxnLst/>
            <a:rect l="l" t="t" r="r" b="b"/>
            <a:pathLst>
              <a:path w="8458200" h="715010">
                <a:moveTo>
                  <a:pt x="0" y="119125"/>
                </a:moveTo>
                <a:lnTo>
                  <a:pt x="9362" y="72759"/>
                </a:lnTo>
                <a:lnTo>
                  <a:pt x="34893" y="34893"/>
                </a:lnTo>
                <a:lnTo>
                  <a:pt x="72759" y="9362"/>
                </a:lnTo>
                <a:lnTo>
                  <a:pt x="119125" y="0"/>
                </a:lnTo>
                <a:lnTo>
                  <a:pt x="8339074" y="0"/>
                </a:lnTo>
                <a:lnTo>
                  <a:pt x="8385440" y="9362"/>
                </a:lnTo>
                <a:lnTo>
                  <a:pt x="8423306" y="34893"/>
                </a:lnTo>
                <a:lnTo>
                  <a:pt x="8448837" y="72759"/>
                </a:lnTo>
                <a:lnTo>
                  <a:pt x="8458200" y="119125"/>
                </a:lnTo>
                <a:lnTo>
                  <a:pt x="8458200" y="595629"/>
                </a:lnTo>
                <a:lnTo>
                  <a:pt x="8448837" y="641996"/>
                </a:lnTo>
                <a:lnTo>
                  <a:pt x="8423306" y="679862"/>
                </a:lnTo>
                <a:lnTo>
                  <a:pt x="8385440" y="705393"/>
                </a:lnTo>
                <a:lnTo>
                  <a:pt x="8339074" y="714755"/>
                </a:lnTo>
                <a:lnTo>
                  <a:pt x="119125" y="714755"/>
                </a:lnTo>
                <a:lnTo>
                  <a:pt x="72759" y="705393"/>
                </a:lnTo>
                <a:lnTo>
                  <a:pt x="34893" y="679862"/>
                </a:lnTo>
                <a:lnTo>
                  <a:pt x="9362" y="641996"/>
                </a:lnTo>
                <a:lnTo>
                  <a:pt x="0" y="595629"/>
                </a:lnTo>
                <a:lnTo>
                  <a:pt x="0" y="11912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7415" y="1853185"/>
            <a:ext cx="11277600" cy="711834"/>
          </a:xfrm>
          <a:custGeom>
            <a:avLst/>
            <a:gdLst/>
            <a:ahLst/>
            <a:cxnLst/>
            <a:rect l="l" t="t" r="r" b="b"/>
            <a:pathLst>
              <a:path w="8458200" h="711835">
                <a:moveTo>
                  <a:pt x="8339582" y="0"/>
                </a:moveTo>
                <a:lnTo>
                  <a:pt x="118618" y="0"/>
                </a:lnTo>
                <a:lnTo>
                  <a:pt x="72448" y="9318"/>
                </a:lnTo>
                <a:lnTo>
                  <a:pt x="34744" y="34734"/>
                </a:lnTo>
                <a:lnTo>
                  <a:pt x="9322" y="72437"/>
                </a:lnTo>
                <a:lnTo>
                  <a:pt x="0" y="118617"/>
                </a:lnTo>
                <a:lnTo>
                  <a:pt x="0" y="593089"/>
                </a:lnTo>
                <a:lnTo>
                  <a:pt x="9322" y="639270"/>
                </a:lnTo>
                <a:lnTo>
                  <a:pt x="34744" y="676973"/>
                </a:lnTo>
                <a:lnTo>
                  <a:pt x="72448" y="702389"/>
                </a:lnTo>
                <a:lnTo>
                  <a:pt x="118618" y="711707"/>
                </a:lnTo>
                <a:lnTo>
                  <a:pt x="8339582" y="711707"/>
                </a:lnTo>
                <a:lnTo>
                  <a:pt x="8385762" y="702389"/>
                </a:lnTo>
                <a:lnTo>
                  <a:pt x="8423465" y="676973"/>
                </a:lnTo>
                <a:lnTo>
                  <a:pt x="8448881" y="639270"/>
                </a:lnTo>
                <a:lnTo>
                  <a:pt x="8458200" y="593089"/>
                </a:lnTo>
                <a:lnTo>
                  <a:pt x="8458200" y="118617"/>
                </a:lnTo>
                <a:lnTo>
                  <a:pt x="8448881" y="72437"/>
                </a:lnTo>
                <a:lnTo>
                  <a:pt x="8423465" y="34734"/>
                </a:lnTo>
                <a:lnTo>
                  <a:pt x="8385762" y="9318"/>
                </a:lnTo>
                <a:lnTo>
                  <a:pt x="833958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7237" y="981203"/>
            <a:ext cx="10993120" cy="4224495"/>
          </a:xfrm>
          <a:prstGeom prst="rect">
            <a:avLst/>
          </a:prstGeom>
        </p:spPr>
        <p:txBody>
          <a:bodyPr vert="horz" wrap="square" lIns="0" tIns="61219" rIns="0" bIns="0" rtlCol="0">
            <a:spAutoFit/>
          </a:bodyPr>
          <a:lstStyle/>
          <a:p>
            <a:pPr marL="15114" marR="6047">
              <a:lnSpc>
                <a:spcPts val="2225"/>
              </a:lnSpc>
              <a:spcBef>
                <a:spcPts val="483"/>
              </a:spcBef>
            </a:pPr>
            <a:r>
              <a:rPr spc="-5" dirty="0">
                <a:latin typeface="Arial"/>
                <a:cs typeface="Arial"/>
              </a:rPr>
              <a:t>Vòng lặp </a:t>
            </a:r>
            <a:r>
              <a:rPr spc="-24" dirty="0">
                <a:latin typeface="Arial"/>
                <a:cs typeface="Arial"/>
              </a:rPr>
              <a:t>for.. </a:t>
            </a:r>
            <a:r>
              <a:rPr dirty="0">
                <a:latin typeface="Arial"/>
                <a:cs typeface="Arial"/>
              </a:rPr>
              <a:t>In </a:t>
            </a:r>
            <a:r>
              <a:rPr spc="-5" dirty="0">
                <a:latin typeface="Arial"/>
                <a:cs typeface="Arial"/>
              </a:rPr>
              <a:t>là một phần mở rộng </a:t>
            </a:r>
            <a:r>
              <a:rPr dirty="0">
                <a:latin typeface="Arial"/>
                <a:cs typeface="Arial"/>
              </a:rPr>
              <a:t>của </a:t>
            </a:r>
            <a:r>
              <a:rPr spc="-5" dirty="0">
                <a:latin typeface="Arial"/>
                <a:cs typeface="Arial"/>
              </a:rPr>
              <a:t>vòng lặp </a:t>
            </a:r>
            <a:r>
              <a:rPr spc="-30" dirty="0">
                <a:latin typeface="Arial"/>
                <a:cs typeface="Arial"/>
              </a:rPr>
              <a:t>for. </a:t>
            </a:r>
            <a:r>
              <a:rPr spc="-5" dirty="0">
                <a:latin typeface="Arial"/>
                <a:cs typeface="Arial"/>
              </a:rPr>
              <a:t>Nó cho phép để thực hiện 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11" dirty="0">
                <a:latin typeface="Arial"/>
                <a:cs typeface="Arial"/>
              </a:rPr>
              <a:t>hành </a:t>
            </a:r>
            <a:r>
              <a:rPr spc="-5" dirty="0">
                <a:latin typeface="Arial"/>
                <a:cs typeface="Arial"/>
              </a:rPr>
              <a:t>động </a:t>
            </a:r>
            <a:r>
              <a:rPr dirty="0">
                <a:latin typeface="Arial"/>
                <a:cs typeface="Arial"/>
              </a:rPr>
              <a:t>cụ thể về các </a:t>
            </a:r>
            <a:r>
              <a:rPr spc="-5" dirty="0">
                <a:latin typeface="Arial"/>
                <a:cs typeface="Arial"/>
              </a:rPr>
              <a:t>đối tượng </a:t>
            </a:r>
            <a:r>
              <a:rPr dirty="0">
                <a:latin typeface="Arial"/>
                <a:cs typeface="Arial"/>
              </a:rPr>
              <a:t>của</a:t>
            </a:r>
            <a:r>
              <a:rPr spc="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mảng.</a:t>
            </a:r>
            <a:endParaRPr>
              <a:latin typeface="Arial"/>
              <a:cs typeface="Arial"/>
            </a:endParaRPr>
          </a:p>
          <a:p>
            <a:pPr>
              <a:spcBef>
                <a:spcPts val="54"/>
              </a:spcBef>
            </a:pPr>
            <a:endParaRPr sz="2400">
              <a:latin typeface="Times New Roman"/>
              <a:cs typeface="Times New Roman"/>
            </a:endParaRPr>
          </a:p>
          <a:p>
            <a:pPr marL="15114" marR="309868">
              <a:lnSpc>
                <a:spcPts val="2225"/>
              </a:lnSpc>
            </a:pPr>
            <a:r>
              <a:rPr spc="-5" dirty="0">
                <a:latin typeface="Arial"/>
                <a:cs typeface="Arial"/>
              </a:rPr>
              <a:t>Vòng lặp đọc tất </a:t>
            </a:r>
            <a:r>
              <a:rPr dirty="0">
                <a:latin typeface="Arial"/>
                <a:cs typeface="Arial"/>
              </a:rPr>
              <a:t>cả các </a:t>
            </a:r>
            <a:r>
              <a:rPr spc="-5" dirty="0">
                <a:latin typeface="Arial"/>
                <a:cs typeface="Arial"/>
              </a:rPr>
              <a:t>phần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5" dirty="0">
                <a:latin typeface="Arial"/>
                <a:cs typeface="Arial"/>
              </a:rPr>
              <a:t>trong mảng </a:t>
            </a:r>
            <a:r>
              <a:rPr spc="-11" dirty="0">
                <a:latin typeface="Arial"/>
                <a:cs typeface="Arial"/>
              </a:rPr>
              <a:t>được </a:t>
            </a:r>
            <a:r>
              <a:rPr dirty="0">
                <a:latin typeface="Arial"/>
                <a:cs typeface="Arial"/>
              </a:rPr>
              <a:t>chỉ </a:t>
            </a:r>
            <a:r>
              <a:rPr spc="-5" dirty="0">
                <a:latin typeface="Arial"/>
                <a:cs typeface="Arial"/>
              </a:rPr>
              <a:t>định </a:t>
            </a:r>
            <a:r>
              <a:rPr dirty="0">
                <a:latin typeface="Arial"/>
                <a:cs typeface="Arial"/>
              </a:rPr>
              <a:t>và </a:t>
            </a:r>
            <a:r>
              <a:rPr spc="-5" dirty="0">
                <a:latin typeface="Arial"/>
                <a:cs typeface="Arial"/>
              </a:rPr>
              <a:t>thực thi một khối  mã chỉ một lần </a:t>
            </a:r>
            <a:r>
              <a:rPr dirty="0">
                <a:latin typeface="Arial"/>
                <a:cs typeface="Arial"/>
              </a:rPr>
              <a:t>cho </a:t>
            </a:r>
            <a:r>
              <a:rPr spc="-5" dirty="0">
                <a:latin typeface="Arial"/>
                <a:cs typeface="Arial"/>
              </a:rPr>
              <a:t>mỗi phần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5" dirty="0">
                <a:latin typeface="Arial"/>
                <a:cs typeface="Arial"/>
              </a:rPr>
              <a:t>trong</a:t>
            </a:r>
            <a:r>
              <a:rPr spc="30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mảng.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207838">
              <a:spcBef>
                <a:spcPts val="1476"/>
              </a:spcBef>
            </a:pPr>
            <a:r>
              <a:rPr b="1" spc="5" dirty="0">
                <a:latin typeface="Calibri"/>
                <a:cs typeface="Calibri"/>
              </a:rPr>
              <a:t>Cú</a:t>
            </a:r>
            <a:r>
              <a:rPr b="1" spc="239" dirty="0">
                <a:latin typeface="Calibri"/>
                <a:cs typeface="Calibri"/>
              </a:rPr>
              <a:t> </a:t>
            </a:r>
            <a:r>
              <a:rPr b="1" spc="5" dirty="0">
                <a:latin typeface="Calibri"/>
                <a:cs typeface="Calibri"/>
              </a:rPr>
              <a:t>pháp:</a:t>
            </a:r>
            <a:endParaRPr>
              <a:latin typeface="Calibri"/>
              <a:cs typeface="Calibri"/>
            </a:endParaRPr>
          </a:p>
          <a:p>
            <a:pPr marL="308354">
              <a:lnSpc>
                <a:spcPts val="2577"/>
              </a:lnSpc>
              <a:spcBef>
                <a:spcPts val="887"/>
              </a:spcBef>
            </a:pPr>
            <a:r>
              <a:rPr spc="5" dirty="0">
                <a:latin typeface="Courier New"/>
                <a:cs typeface="Courier New"/>
              </a:rPr>
              <a:t>for </a:t>
            </a:r>
            <a:r>
              <a:rPr dirty="0">
                <a:latin typeface="Courier New"/>
                <a:cs typeface="Courier New"/>
              </a:rPr>
              <a:t>(variable_name in</a:t>
            </a:r>
            <a:r>
              <a:rPr spc="49" dirty="0">
                <a:latin typeface="Courier New"/>
                <a:cs typeface="Courier New"/>
              </a:rPr>
              <a:t> </a:t>
            </a:r>
            <a:r>
              <a:rPr spc="5" dirty="0">
                <a:latin typeface="Courier New"/>
                <a:cs typeface="Courier New"/>
              </a:rPr>
              <a:t>array_name)</a:t>
            </a:r>
            <a:endParaRPr>
              <a:latin typeface="Courier New"/>
              <a:cs typeface="Courier New"/>
            </a:endParaRPr>
          </a:p>
          <a:p>
            <a:pPr marL="308354">
              <a:lnSpc>
                <a:spcPts val="2523"/>
              </a:lnSpc>
            </a:pPr>
            <a:r>
              <a:rPr spc="5" dirty="0">
                <a:latin typeface="Courier New"/>
                <a:cs typeface="Courier New"/>
              </a:rPr>
              <a:t>{</a:t>
            </a:r>
            <a:endParaRPr>
              <a:latin typeface="Courier New"/>
              <a:cs typeface="Courier New"/>
            </a:endParaRPr>
          </a:p>
          <a:p>
            <a:pPr marL="1158600">
              <a:lnSpc>
                <a:spcPts val="2588"/>
              </a:lnSpc>
            </a:pPr>
            <a:r>
              <a:rPr dirty="0">
                <a:latin typeface="Courier New"/>
                <a:cs typeface="Courier New"/>
              </a:rPr>
              <a:t>//statements;</a:t>
            </a:r>
            <a:endParaRPr>
              <a:latin typeface="Courier New"/>
              <a:cs typeface="Courier New"/>
            </a:endParaRPr>
          </a:p>
          <a:p>
            <a:pPr marL="308354">
              <a:spcBef>
                <a:spcPts val="529"/>
              </a:spcBef>
            </a:pPr>
            <a:r>
              <a:rPr spc="5" dirty="0">
                <a:latin typeface="Courier New"/>
                <a:cs typeface="Courier New"/>
              </a:rPr>
              <a:t>}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14- Vòng lặp và mảng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530241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4" y="-19079"/>
            <a:ext cx="518160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60" dirty="0"/>
              <a:t>Vòng </a:t>
            </a:r>
            <a:r>
              <a:rPr spc="-5" dirty="0"/>
              <a:t>lặp </a:t>
            </a:r>
            <a:r>
              <a:rPr spc="-90" dirty="0"/>
              <a:t>for..in</a:t>
            </a:r>
            <a:r>
              <a:rPr dirty="0"/>
              <a:t> 2-3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6" y="924559"/>
            <a:ext cx="8867986" cy="4591363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</a:t>
            </a:r>
            <a:endParaRPr>
              <a:latin typeface="Calibri"/>
              <a:cs typeface="Calibri"/>
            </a:endParaRPr>
          </a:p>
          <a:p>
            <a:pPr>
              <a:spcBef>
                <a:spcPts val="19"/>
              </a:spcBef>
            </a:pPr>
            <a:endParaRPr sz="3300">
              <a:latin typeface="Times New Roman"/>
              <a:cs typeface="Times New Roman"/>
            </a:endParaRPr>
          </a:p>
          <a:p>
            <a:pPr marL="250917">
              <a:lnSpc>
                <a:spcPts val="2577"/>
              </a:lnSpc>
            </a:pPr>
            <a:r>
              <a:rPr spc="5" dirty="0">
                <a:latin typeface="Courier New"/>
                <a:cs typeface="Courier New"/>
              </a:rPr>
              <a:t>&lt;script&gt;</a:t>
            </a:r>
            <a:endParaRPr>
              <a:latin typeface="Courier New"/>
              <a:cs typeface="Courier New"/>
            </a:endParaRPr>
          </a:p>
          <a:p>
            <a:pPr marL="932624" marR="8313" indent="-341610">
              <a:lnSpc>
                <a:spcPts val="2523"/>
              </a:lnSpc>
              <a:spcBef>
                <a:spcPts val="119"/>
              </a:spcBef>
            </a:pPr>
            <a:r>
              <a:rPr spc="5" dirty="0">
                <a:latin typeface="Courier New"/>
                <a:cs typeface="Courier New"/>
              </a:rPr>
              <a:t>var </a:t>
            </a:r>
            <a:r>
              <a:rPr dirty="0">
                <a:latin typeface="Courier New"/>
                <a:cs typeface="Courier New"/>
              </a:rPr>
              <a:t>books </a:t>
            </a:r>
            <a:r>
              <a:rPr spc="5" dirty="0">
                <a:latin typeface="Courier New"/>
                <a:cs typeface="Courier New"/>
              </a:rPr>
              <a:t>= </a:t>
            </a:r>
            <a:r>
              <a:rPr dirty="0">
                <a:latin typeface="Courier New"/>
                <a:cs typeface="Courier New"/>
              </a:rPr>
              <a:t>new Array(‘Beginning </a:t>
            </a:r>
            <a:r>
              <a:rPr spc="5" dirty="0">
                <a:latin typeface="Courier New"/>
                <a:cs typeface="Courier New"/>
              </a:rPr>
              <a:t>CSS </a:t>
            </a:r>
            <a:r>
              <a:rPr dirty="0">
                <a:latin typeface="Courier New"/>
                <a:cs typeface="Courier New"/>
              </a:rPr>
              <a:t>3.0’,  ‘Introduction </a:t>
            </a:r>
            <a:r>
              <a:rPr spc="5" dirty="0">
                <a:latin typeface="Courier New"/>
                <a:cs typeface="Courier New"/>
              </a:rPr>
              <a:t>to HTML5’, </a:t>
            </a:r>
            <a:r>
              <a:rPr dirty="0">
                <a:latin typeface="Courier New"/>
                <a:cs typeface="Courier New"/>
              </a:rPr>
              <a:t>‘HTML5 </a:t>
            </a:r>
            <a:r>
              <a:rPr spc="5" dirty="0">
                <a:latin typeface="Courier New"/>
                <a:cs typeface="Courier New"/>
              </a:rPr>
              <a:t>in</a:t>
            </a:r>
            <a:r>
              <a:rPr spc="90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Mobile</a:t>
            </a:r>
            <a:endParaRPr>
              <a:latin typeface="Courier New"/>
              <a:cs typeface="Courier New"/>
            </a:endParaRPr>
          </a:p>
          <a:p>
            <a:pPr marL="1101918">
              <a:lnSpc>
                <a:spcPts val="2469"/>
              </a:lnSpc>
            </a:pPr>
            <a:r>
              <a:rPr dirty="0">
                <a:latin typeface="Courier New"/>
                <a:cs typeface="Courier New"/>
              </a:rPr>
              <a:t>Development’);</a:t>
            </a:r>
            <a:endParaRPr>
              <a:latin typeface="Courier New"/>
              <a:cs typeface="Courier New"/>
            </a:endParaRPr>
          </a:p>
          <a:p>
            <a:pPr>
              <a:spcBef>
                <a:spcPts val="5"/>
              </a:spcBef>
            </a:pPr>
            <a:endParaRPr>
              <a:latin typeface="Times New Roman"/>
              <a:cs typeface="Times New Roman"/>
            </a:endParaRPr>
          </a:p>
          <a:p>
            <a:pPr marL="591770"/>
            <a:r>
              <a:rPr spc="5" dirty="0">
                <a:latin typeface="Courier New"/>
                <a:cs typeface="Courier New"/>
              </a:rPr>
              <a:t>document.write(‘&lt;H3&gt; List of Books</a:t>
            </a:r>
            <a:r>
              <a:rPr spc="-11" dirty="0">
                <a:latin typeface="Courier New"/>
                <a:cs typeface="Courier New"/>
              </a:rPr>
              <a:t> </a:t>
            </a:r>
            <a:r>
              <a:rPr spc="5" dirty="0">
                <a:latin typeface="Courier New"/>
                <a:cs typeface="Courier New"/>
              </a:rPr>
              <a:t>&lt;/H3&gt;’);</a:t>
            </a:r>
            <a:endParaRPr>
              <a:latin typeface="Courier New"/>
              <a:cs typeface="Courier New"/>
            </a:endParaRPr>
          </a:p>
          <a:p>
            <a:pPr>
              <a:spcBef>
                <a:spcPts val="5"/>
              </a:spcBef>
            </a:pPr>
            <a:endParaRPr>
              <a:latin typeface="Times New Roman"/>
              <a:cs typeface="Times New Roman"/>
            </a:endParaRPr>
          </a:p>
          <a:p>
            <a:pPr marL="591770">
              <a:lnSpc>
                <a:spcPts val="2583"/>
              </a:lnSpc>
            </a:pPr>
            <a:r>
              <a:rPr spc="5" dirty="0">
                <a:latin typeface="Courier New"/>
                <a:cs typeface="Courier New"/>
              </a:rPr>
              <a:t>for(var i in</a:t>
            </a:r>
            <a:r>
              <a:rPr spc="-5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books)</a:t>
            </a:r>
            <a:endParaRPr>
              <a:latin typeface="Courier New"/>
              <a:cs typeface="Courier New"/>
            </a:endParaRPr>
          </a:p>
          <a:p>
            <a:pPr marL="591770">
              <a:lnSpc>
                <a:spcPts val="2529"/>
              </a:lnSpc>
            </a:pPr>
            <a:r>
              <a:rPr spc="5" dirty="0">
                <a:latin typeface="Courier New"/>
                <a:cs typeface="Courier New"/>
              </a:rPr>
              <a:t>{</a:t>
            </a:r>
            <a:endParaRPr>
              <a:latin typeface="Courier New"/>
              <a:cs typeface="Courier New"/>
            </a:endParaRPr>
          </a:p>
          <a:p>
            <a:pPr marL="1101918">
              <a:lnSpc>
                <a:spcPts val="2523"/>
              </a:lnSpc>
            </a:pPr>
            <a:r>
              <a:rPr dirty="0">
                <a:latin typeface="Courier New"/>
                <a:cs typeface="Courier New"/>
              </a:rPr>
              <a:t>document.write(books[i] </a:t>
            </a:r>
            <a:r>
              <a:rPr spc="5" dirty="0">
                <a:latin typeface="Courier New"/>
                <a:cs typeface="Courier New"/>
              </a:rPr>
              <a:t>+</a:t>
            </a:r>
            <a:r>
              <a:rPr spc="35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‘&lt;br/&gt;’);</a:t>
            </a:r>
            <a:endParaRPr>
              <a:latin typeface="Courier New"/>
              <a:cs typeface="Courier New"/>
            </a:endParaRPr>
          </a:p>
          <a:p>
            <a:pPr marL="591770">
              <a:lnSpc>
                <a:spcPts val="2577"/>
              </a:lnSpc>
            </a:pPr>
            <a:r>
              <a:rPr spc="5" dirty="0">
                <a:latin typeface="Courier New"/>
                <a:cs typeface="Courier New"/>
              </a:rPr>
              <a:t>}</a:t>
            </a:r>
            <a:endParaRPr>
              <a:latin typeface="Courier New"/>
              <a:cs typeface="Courier New"/>
            </a:endParaRPr>
          </a:p>
          <a:p>
            <a:pPr marL="250917">
              <a:spcBef>
                <a:spcPts val="534"/>
              </a:spcBef>
            </a:pPr>
            <a:r>
              <a:rPr dirty="0">
                <a:latin typeface="Courier New"/>
                <a:cs typeface="Courier New"/>
              </a:rPr>
              <a:t>&lt;/script&gt;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14- Vòng lặp và mảng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923140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4" y="26641"/>
            <a:ext cx="518160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60" dirty="0"/>
              <a:t>Vòng </a:t>
            </a:r>
            <a:r>
              <a:rPr spc="-5" dirty="0"/>
              <a:t>lặp </a:t>
            </a:r>
            <a:r>
              <a:rPr spc="-90" dirty="0"/>
              <a:t>for..in</a:t>
            </a:r>
            <a:r>
              <a:rPr dirty="0"/>
              <a:t> 3-3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5" y="852297"/>
            <a:ext cx="1378374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-5" dirty="0">
                <a:latin typeface="Calibri"/>
                <a:cs typeface="Calibri"/>
              </a:rPr>
              <a:t>Kết</a:t>
            </a:r>
            <a:r>
              <a:rPr spc="-8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quả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25603" y="1371601"/>
            <a:ext cx="8814814" cy="304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14- Vòng lặp và mảng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00619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7" y="26641"/>
            <a:ext cx="5096934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60" dirty="0"/>
              <a:t>Vòng </a:t>
            </a:r>
            <a:r>
              <a:rPr spc="-5" dirty="0"/>
              <a:t>lặp while</a:t>
            </a:r>
            <a:r>
              <a:rPr spc="-11" dirty="0"/>
              <a:t> </a:t>
            </a:r>
            <a:r>
              <a:rPr spc="-5" dirty="0"/>
              <a:t>1-3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4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407415" y="915162"/>
            <a:ext cx="11594084" cy="638811"/>
          </a:xfrm>
          <a:custGeom>
            <a:avLst/>
            <a:gdLst/>
            <a:ahLst/>
            <a:cxnLst/>
            <a:rect l="l" t="t" r="r" b="b"/>
            <a:pathLst>
              <a:path w="8458200" h="638810">
                <a:moveTo>
                  <a:pt x="8351774" y="0"/>
                </a:moveTo>
                <a:lnTo>
                  <a:pt x="106425" y="0"/>
                </a:lnTo>
                <a:lnTo>
                  <a:pt x="65000" y="8360"/>
                </a:lnTo>
                <a:lnTo>
                  <a:pt x="31172" y="31162"/>
                </a:lnTo>
                <a:lnTo>
                  <a:pt x="8363" y="64990"/>
                </a:lnTo>
                <a:lnTo>
                  <a:pt x="0" y="106425"/>
                </a:lnTo>
                <a:lnTo>
                  <a:pt x="0" y="532129"/>
                </a:lnTo>
                <a:lnTo>
                  <a:pt x="8363" y="573565"/>
                </a:lnTo>
                <a:lnTo>
                  <a:pt x="31172" y="607393"/>
                </a:lnTo>
                <a:lnTo>
                  <a:pt x="65000" y="630195"/>
                </a:lnTo>
                <a:lnTo>
                  <a:pt x="106425" y="638555"/>
                </a:lnTo>
                <a:lnTo>
                  <a:pt x="8351774" y="638555"/>
                </a:lnTo>
                <a:lnTo>
                  <a:pt x="8393209" y="630195"/>
                </a:lnTo>
                <a:lnTo>
                  <a:pt x="8427037" y="607393"/>
                </a:lnTo>
                <a:lnTo>
                  <a:pt x="8449839" y="573565"/>
                </a:lnTo>
                <a:lnTo>
                  <a:pt x="8458200" y="532129"/>
                </a:lnTo>
                <a:lnTo>
                  <a:pt x="8458200" y="106425"/>
                </a:lnTo>
                <a:lnTo>
                  <a:pt x="8449839" y="64990"/>
                </a:lnTo>
                <a:lnTo>
                  <a:pt x="8427037" y="31162"/>
                </a:lnTo>
                <a:lnTo>
                  <a:pt x="8393209" y="8360"/>
                </a:lnTo>
                <a:lnTo>
                  <a:pt x="8351774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7415" y="915162"/>
            <a:ext cx="11594084" cy="638811"/>
          </a:xfrm>
          <a:custGeom>
            <a:avLst/>
            <a:gdLst/>
            <a:ahLst/>
            <a:cxnLst/>
            <a:rect l="l" t="t" r="r" b="b"/>
            <a:pathLst>
              <a:path w="8458200" h="638810">
                <a:moveTo>
                  <a:pt x="0" y="106425"/>
                </a:moveTo>
                <a:lnTo>
                  <a:pt x="8363" y="64990"/>
                </a:lnTo>
                <a:lnTo>
                  <a:pt x="31172" y="31162"/>
                </a:lnTo>
                <a:lnTo>
                  <a:pt x="65000" y="8360"/>
                </a:lnTo>
                <a:lnTo>
                  <a:pt x="106425" y="0"/>
                </a:lnTo>
                <a:lnTo>
                  <a:pt x="8351774" y="0"/>
                </a:lnTo>
                <a:lnTo>
                  <a:pt x="8393209" y="8360"/>
                </a:lnTo>
                <a:lnTo>
                  <a:pt x="8427037" y="31162"/>
                </a:lnTo>
                <a:lnTo>
                  <a:pt x="8449839" y="64990"/>
                </a:lnTo>
                <a:lnTo>
                  <a:pt x="8458200" y="106425"/>
                </a:lnTo>
                <a:lnTo>
                  <a:pt x="8458200" y="532129"/>
                </a:lnTo>
                <a:lnTo>
                  <a:pt x="8449839" y="573565"/>
                </a:lnTo>
                <a:lnTo>
                  <a:pt x="8427037" y="607393"/>
                </a:lnTo>
                <a:lnTo>
                  <a:pt x="8393209" y="630195"/>
                </a:lnTo>
                <a:lnTo>
                  <a:pt x="8351774" y="638555"/>
                </a:lnTo>
                <a:lnTo>
                  <a:pt x="106425" y="638555"/>
                </a:lnTo>
                <a:lnTo>
                  <a:pt x="65000" y="630195"/>
                </a:lnTo>
                <a:lnTo>
                  <a:pt x="31172" y="607393"/>
                </a:lnTo>
                <a:lnTo>
                  <a:pt x="8363" y="573565"/>
                </a:lnTo>
                <a:lnTo>
                  <a:pt x="0" y="532129"/>
                </a:lnTo>
                <a:lnTo>
                  <a:pt x="0" y="10642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7415" y="1669541"/>
            <a:ext cx="11594084" cy="637541"/>
          </a:xfrm>
          <a:custGeom>
            <a:avLst/>
            <a:gdLst/>
            <a:ahLst/>
            <a:cxnLst/>
            <a:rect l="l" t="t" r="r" b="b"/>
            <a:pathLst>
              <a:path w="8458200" h="637539">
                <a:moveTo>
                  <a:pt x="8352028" y="0"/>
                </a:moveTo>
                <a:lnTo>
                  <a:pt x="106172" y="0"/>
                </a:lnTo>
                <a:lnTo>
                  <a:pt x="64845" y="8338"/>
                </a:lnTo>
                <a:lnTo>
                  <a:pt x="31097" y="31083"/>
                </a:lnTo>
                <a:lnTo>
                  <a:pt x="8343" y="64829"/>
                </a:lnTo>
                <a:lnTo>
                  <a:pt x="0" y="106172"/>
                </a:lnTo>
                <a:lnTo>
                  <a:pt x="0" y="530860"/>
                </a:lnTo>
                <a:lnTo>
                  <a:pt x="8343" y="572202"/>
                </a:lnTo>
                <a:lnTo>
                  <a:pt x="31097" y="605948"/>
                </a:lnTo>
                <a:lnTo>
                  <a:pt x="64845" y="628693"/>
                </a:lnTo>
                <a:lnTo>
                  <a:pt x="106172" y="637032"/>
                </a:lnTo>
                <a:lnTo>
                  <a:pt x="8352028" y="637032"/>
                </a:lnTo>
                <a:lnTo>
                  <a:pt x="8393370" y="628693"/>
                </a:lnTo>
                <a:lnTo>
                  <a:pt x="8427116" y="605948"/>
                </a:lnTo>
                <a:lnTo>
                  <a:pt x="8449861" y="572202"/>
                </a:lnTo>
                <a:lnTo>
                  <a:pt x="8458200" y="530860"/>
                </a:lnTo>
                <a:lnTo>
                  <a:pt x="8458200" y="106172"/>
                </a:lnTo>
                <a:lnTo>
                  <a:pt x="8449861" y="64829"/>
                </a:lnTo>
                <a:lnTo>
                  <a:pt x="8427116" y="31083"/>
                </a:lnTo>
                <a:lnTo>
                  <a:pt x="8393370" y="8338"/>
                </a:lnTo>
                <a:lnTo>
                  <a:pt x="8352028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7415" y="2402586"/>
            <a:ext cx="11594084" cy="650875"/>
          </a:xfrm>
          <a:custGeom>
            <a:avLst/>
            <a:gdLst/>
            <a:ahLst/>
            <a:cxnLst/>
            <a:rect l="l" t="t" r="r" b="b"/>
            <a:pathLst>
              <a:path w="8458200" h="650875">
                <a:moveTo>
                  <a:pt x="8349742" y="0"/>
                </a:moveTo>
                <a:lnTo>
                  <a:pt x="108458" y="0"/>
                </a:lnTo>
                <a:lnTo>
                  <a:pt x="66238" y="8516"/>
                </a:lnTo>
                <a:lnTo>
                  <a:pt x="31764" y="31750"/>
                </a:lnTo>
                <a:lnTo>
                  <a:pt x="8522" y="66222"/>
                </a:lnTo>
                <a:lnTo>
                  <a:pt x="0" y="108458"/>
                </a:lnTo>
                <a:lnTo>
                  <a:pt x="0" y="542289"/>
                </a:lnTo>
                <a:lnTo>
                  <a:pt x="8522" y="584525"/>
                </a:lnTo>
                <a:lnTo>
                  <a:pt x="31764" y="618998"/>
                </a:lnTo>
                <a:lnTo>
                  <a:pt x="66238" y="642231"/>
                </a:lnTo>
                <a:lnTo>
                  <a:pt x="108458" y="650748"/>
                </a:lnTo>
                <a:lnTo>
                  <a:pt x="8349742" y="650748"/>
                </a:lnTo>
                <a:lnTo>
                  <a:pt x="8391977" y="642231"/>
                </a:lnTo>
                <a:lnTo>
                  <a:pt x="8426450" y="618998"/>
                </a:lnTo>
                <a:lnTo>
                  <a:pt x="8449683" y="584525"/>
                </a:lnTo>
                <a:lnTo>
                  <a:pt x="8458200" y="542289"/>
                </a:lnTo>
                <a:lnTo>
                  <a:pt x="8458200" y="108458"/>
                </a:lnTo>
                <a:lnTo>
                  <a:pt x="8449683" y="66222"/>
                </a:lnTo>
                <a:lnTo>
                  <a:pt x="8426450" y="31750"/>
                </a:lnTo>
                <a:lnTo>
                  <a:pt x="8391977" y="8516"/>
                </a:lnTo>
                <a:lnTo>
                  <a:pt x="8349742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7414" y="2402586"/>
            <a:ext cx="11594085" cy="650875"/>
          </a:xfrm>
          <a:custGeom>
            <a:avLst/>
            <a:gdLst/>
            <a:ahLst/>
            <a:cxnLst/>
            <a:rect l="l" t="t" r="r" b="b"/>
            <a:pathLst>
              <a:path w="8458200" h="650875">
                <a:moveTo>
                  <a:pt x="0" y="108458"/>
                </a:moveTo>
                <a:lnTo>
                  <a:pt x="8522" y="66222"/>
                </a:lnTo>
                <a:lnTo>
                  <a:pt x="31764" y="31750"/>
                </a:lnTo>
                <a:lnTo>
                  <a:pt x="66238" y="8516"/>
                </a:lnTo>
                <a:lnTo>
                  <a:pt x="108458" y="0"/>
                </a:lnTo>
                <a:lnTo>
                  <a:pt x="8349742" y="0"/>
                </a:lnTo>
                <a:lnTo>
                  <a:pt x="8391977" y="8516"/>
                </a:lnTo>
                <a:lnTo>
                  <a:pt x="8426450" y="31750"/>
                </a:lnTo>
                <a:lnTo>
                  <a:pt x="8449683" y="66222"/>
                </a:lnTo>
                <a:lnTo>
                  <a:pt x="8458200" y="108458"/>
                </a:lnTo>
                <a:lnTo>
                  <a:pt x="8458200" y="542289"/>
                </a:lnTo>
                <a:lnTo>
                  <a:pt x="8449683" y="584525"/>
                </a:lnTo>
                <a:lnTo>
                  <a:pt x="8426450" y="618998"/>
                </a:lnTo>
                <a:lnTo>
                  <a:pt x="8391977" y="642231"/>
                </a:lnTo>
                <a:lnTo>
                  <a:pt x="8349742" y="650748"/>
                </a:lnTo>
                <a:lnTo>
                  <a:pt x="108458" y="650748"/>
                </a:lnTo>
                <a:lnTo>
                  <a:pt x="66238" y="642231"/>
                </a:lnTo>
                <a:lnTo>
                  <a:pt x="31764" y="618998"/>
                </a:lnTo>
                <a:lnTo>
                  <a:pt x="8522" y="584525"/>
                </a:lnTo>
                <a:lnTo>
                  <a:pt x="0" y="542289"/>
                </a:lnTo>
                <a:lnTo>
                  <a:pt x="0" y="10845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7414" y="3181352"/>
            <a:ext cx="11594086" cy="629920"/>
          </a:xfrm>
          <a:custGeom>
            <a:avLst/>
            <a:gdLst/>
            <a:ahLst/>
            <a:cxnLst/>
            <a:rect l="l" t="t" r="r" b="b"/>
            <a:pathLst>
              <a:path w="8458200" h="629920">
                <a:moveTo>
                  <a:pt x="8353298" y="0"/>
                </a:moveTo>
                <a:lnTo>
                  <a:pt x="104902" y="0"/>
                </a:lnTo>
                <a:lnTo>
                  <a:pt x="64068" y="8247"/>
                </a:lnTo>
                <a:lnTo>
                  <a:pt x="30724" y="30734"/>
                </a:lnTo>
                <a:lnTo>
                  <a:pt x="8243" y="64079"/>
                </a:lnTo>
                <a:lnTo>
                  <a:pt x="0" y="104901"/>
                </a:lnTo>
                <a:lnTo>
                  <a:pt x="0" y="524510"/>
                </a:lnTo>
                <a:lnTo>
                  <a:pt x="8243" y="565332"/>
                </a:lnTo>
                <a:lnTo>
                  <a:pt x="30724" y="598678"/>
                </a:lnTo>
                <a:lnTo>
                  <a:pt x="64068" y="621164"/>
                </a:lnTo>
                <a:lnTo>
                  <a:pt x="104902" y="629412"/>
                </a:lnTo>
                <a:lnTo>
                  <a:pt x="8353298" y="629412"/>
                </a:lnTo>
                <a:lnTo>
                  <a:pt x="8394120" y="621164"/>
                </a:lnTo>
                <a:lnTo>
                  <a:pt x="8427466" y="598678"/>
                </a:lnTo>
                <a:lnTo>
                  <a:pt x="8449952" y="565332"/>
                </a:lnTo>
                <a:lnTo>
                  <a:pt x="8458200" y="524510"/>
                </a:lnTo>
                <a:lnTo>
                  <a:pt x="8458200" y="104901"/>
                </a:lnTo>
                <a:lnTo>
                  <a:pt x="8449952" y="64079"/>
                </a:lnTo>
                <a:lnTo>
                  <a:pt x="8427466" y="30734"/>
                </a:lnTo>
                <a:lnTo>
                  <a:pt x="8394120" y="8247"/>
                </a:lnTo>
                <a:lnTo>
                  <a:pt x="8353298" y="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18845" y="959104"/>
            <a:ext cx="11582654" cy="3341813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spc="-5" dirty="0">
                <a:latin typeface="Arial"/>
                <a:cs typeface="Arial"/>
              </a:rPr>
              <a:t>Vòng lặp </a:t>
            </a:r>
            <a:r>
              <a:rPr spc="-19" dirty="0">
                <a:latin typeface="Arial"/>
                <a:cs typeface="Arial"/>
              </a:rPr>
              <a:t>while </a:t>
            </a:r>
            <a:r>
              <a:rPr dirty="0">
                <a:latin typeface="Arial"/>
                <a:cs typeface="Arial"/>
              </a:rPr>
              <a:t>thực </a:t>
            </a:r>
            <a:r>
              <a:rPr spc="-5" dirty="0">
                <a:latin typeface="Arial"/>
                <a:cs typeface="Arial"/>
              </a:rPr>
              <a:t>hiện một khối mã miễn là điều </a:t>
            </a:r>
            <a:r>
              <a:rPr dirty="0">
                <a:latin typeface="Arial"/>
                <a:cs typeface="Arial"/>
              </a:rPr>
              <a:t>kiện vẫn còn</a:t>
            </a:r>
            <a:r>
              <a:rPr spc="190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đúng.</a:t>
            </a:r>
            <a:endParaRPr>
              <a:latin typeface="Arial"/>
              <a:cs typeface="Arial"/>
            </a:endParaRPr>
          </a:p>
          <a:p>
            <a:pPr>
              <a:spcBef>
                <a:spcPts val="41"/>
              </a:spcBef>
            </a:pPr>
            <a:endParaRPr sz="3300">
              <a:latin typeface="Times New Roman"/>
              <a:cs typeface="Times New Roman"/>
            </a:endParaRPr>
          </a:p>
          <a:p>
            <a:pPr marL="15114" marR="520728">
              <a:lnSpc>
                <a:spcPts val="2225"/>
              </a:lnSpc>
              <a:spcBef>
                <a:spcPts val="5"/>
              </a:spcBef>
            </a:pPr>
            <a:r>
              <a:rPr spc="-5" dirty="0">
                <a:latin typeface="Arial"/>
                <a:cs typeface="Arial"/>
              </a:rPr>
              <a:t>Vòng lặp </a:t>
            </a:r>
            <a:r>
              <a:rPr spc="-19" dirty="0">
                <a:latin typeface="Arial"/>
                <a:cs typeface="Arial"/>
              </a:rPr>
              <a:t>while </a:t>
            </a:r>
            <a:r>
              <a:rPr spc="-5" dirty="0">
                <a:latin typeface="Arial"/>
                <a:cs typeface="Arial"/>
              </a:rPr>
              <a:t>bắt đầu </a:t>
            </a:r>
            <a:r>
              <a:rPr dirty="0">
                <a:latin typeface="Arial"/>
                <a:cs typeface="Arial"/>
              </a:rPr>
              <a:t>với các từ </a:t>
            </a:r>
            <a:r>
              <a:rPr spc="-5" dirty="0">
                <a:latin typeface="Arial"/>
                <a:cs typeface="Arial"/>
              </a:rPr>
              <a:t>khóa </a:t>
            </a:r>
            <a:r>
              <a:rPr spc="-19" dirty="0">
                <a:latin typeface="Arial"/>
                <a:cs typeface="Arial"/>
              </a:rPr>
              <a:t>while </a:t>
            </a:r>
            <a:r>
              <a:rPr dirty="0">
                <a:latin typeface="Arial"/>
                <a:cs typeface="Arial"/>
              </a:rPr>
              <a:t>, </a:t>
            </a:r>
            <a:r>
              <a:rPr spc="-5" dirty="0">
                <a:latin typeface="Arial"/>
                <a:cs typeface="Arial"/>
              </a:rPr>
              <a:t>tiếp theo là dấu </a:t>
            </a:r>
            <a:r>
              <a:rPr spc="-11" dirty="0">
                <a:latin typeface="Arial"/>
                <a:cs typeface="Arial"/>
              </a:rPr>
              <a:t>ngoặc </a:t>
            </a:r>
            <a:r>
              <a:rPr spc="-5" dirty="0">
                <a:latin typeface="Arial"/>
                <a:cs typeface="Arial"/>
              </a:rPr>
              <a:t>đơn </a:t>
            </a:r>
            <a:r>
              <a:rPr dirty="0">
                <a:latin typeface="Arial"/>
                <a:cs typeface="Arial"/>
              </a:rPr>
              <a:t>có  </a:t>
            </a:r>
            <a:r>
              <a:rPr spc="-5" dirty="0">
                <a:latin typeface="Arial"/>
                <a:cs typeface="Arial"/>
              </a:rPr>
              <a:t>chứa một điều kiện</a:t>
            </a:r>
            <a:r>
              <a:rPr spc="30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boolean.</a:t>
            </a:r>
            <a:endParaRPr>
              <a:latin typeface="Arial"/>
              <a:cs typeface="Arial"/>
            </a:endParaRPr>
          </a:p>
          <a:p>
            <a:pPr>
              <a:spcBef>
                <a:spcPts val="11"/>
              </a:spcBef>
            </a:pPr>
            <a:endParaRPr sz="2700">
              <a:latin typeface="Times New Roman"/>
              <a:cs typeface="Times New Roman"/>
            </a:endParaRPr>
          </a:p>
          <a:p>
            <a:pPr marL="15871"/>
            <a:r>
              <a:rPr spc="-5" dirty="0">
                <a:latin typeface="Arial"/>
                <a:cs typeface="Arial"/>
              </a:rPr>
              <a:t>Nếu điều kiện này </a:t>
            </a:r>
            <a:r>
              <a:rPr dirty="0">
                <a:latin typeface="Arial"/>
                <a:cs typeface="Arial"/>
              </a:rPr>
              <a:t>trả về </a:t>
            </a:r>
            <a:r>
              <a:rPr spc="-5" dirty="0">
                <a:latin typeface="Arial"/>
                <a:cs typeface="Arial"/>
              </a:rPr>
              <a:t>true, khối lệnh trong vòng lặp </a:t>
            </a:r>
            <a:r>
              <a:rPr spc="-19" dirty="0">
                <a:latin typeface="Arial"/>
                <a:cs typeface="Arial"/>
              </a:rPr>
              <a:t>while </a:t>
            </a:r>
            <a:r>
              <a:rPr spc="-5" dirty="0">
                <a:latin typeface="Arial"/>
                <a:cs typeface="Arial"/>
              </a:rPr>
              <a:t>được thực</a:t>
            </a:r>
            <a:r>
              <a:rPr spc="239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hiện.</a:t>
            </a:r>
            <a:endParaRPr>
              <a:latin typeface="Arial"/>
              <a:cs typeface="Arial"/>
            </a:endParaRPr>
          </a:p>
          <a:p>
            <a:pPr>
              <a:spcBef>
                <a:spcPts val="49"/>
              </a:spcBef>
            </a:pPr>
            <a:endParaRPr sz="3300">
              <a:latin typeface="Times New Roman"/>
              <a:cs typeface="Times New Roman"/>
            </a:endParaRPr>
          </a:p>
          <a:p>
            <a:pPr marL="15114" marR="6047">
              <a:lnSpc>
                <a:spcPts val="2225"/>
              </a:lnSpc>
              <a:spcBef>
                <a:spcPts val="5"/>
              </a:spcBef>
            </a:pPr>
            <a:r>
              <a:rPr spc="-5" dirty="0">
                <a:latin typeface="Arial"/>
                <a:cs typeface="Arial"/>
              </a:rPr>
              <a:t>Một </a:t>
            </a:r>
            <a:r>
              <a:rPr dirty="0">
                <a:latin typeface="Arial"/>
                <a:cs typeface="Arial"/>
              </a:rPr>
              <a:t>khi </a:t>
            </a:r>
            <a:r>
              <a:rPr spc="-5" dirty="0">
                <a:latin typeface="Arial"/>
                <a:cs typeface="Arial"/>
              </a:rPr>
              <a:t>điều kiện </a:t>
            </a:r>
            <a:r>
              <a:rPr dirty="0">
                <a:latin typeface="Arial"/>
                <a:cs typeface="Arial"/>
              </a:rPr>
              <a:t>trở </a:t>
            </a:r>
            <a:r>
              <a:rPr spc="-5" dirty="0">
                <a:latin typeface="Arial"/>
                <a:cs typeface="Arial"/>
              </a:rPr>
              <a:t>thành sai, </a:t>
            </a:r>
            <a:r>
              <a:rPr dirty="0">
                <a:latin typeface="Arial"/>
                <a:cs typeface="Arial"/>
              </a:rPr>
              <a:t>câu </a:t>
            </a:r>
            <a:r>
              <a:rPr spc="-5" dirty="0">
                <a:latin typeface="Arial"/>
                <a:cs typeface="Arial"/>
              </a:rPr>
              <a:t>lệnh </a:t>
            </a:r>
            <a:r>
              <a:rPr spc="-19" dirty="0">
                <a:latin typeface="Arial"/>
                <a:cs typeface="Arial"/>
              </a:rPr>
              <a:t>while </a:t>
            </a:r>
            <a:r>
              <a:rPr spc="-5" dirty="0">
                <a:latin typeface="Arial"/>
                <a:cs typeface="Arial"/>
              </a:rPr>
              <a:t>dừng lại </a:t>
            </a:r>
            <a:r>
              <a:rPr dirty="0">
                <a:latin typeface="Arial"/>
                <a:cs typeface="Arial"/>
              </a:rPr>
              <a:t>và </a:t>
            </a:r>
            <a:r>
              <a:rPr spc="-11" dirty="0">
                <a:latin typeface="Arial"/>
                <a:cs typeface="Arial"/>
              </a:rPr>
              <a:t>chuyển </a:t>
            </a:r>
            <a:r>
              <a:rPr spc="-5" dirty="0">
                <a:latin typeface="Arial"/>
                <a:cs typeface="Arial"/>
              </a:rPr>
              <a:t>điều khiển đến  </a:t>
            </a:r>
            <a:r>
              <a:rPr dirty="0">
                <a:latin typeface="Arial"/>
                <a:cs typeface="Arial"/>
              </a:rPr>
              <a:t>câu </a:t>
            </a:r>
            <a:r>
              <a:rPr spc="-5" dirty="0">
                <a:latin typeface="Arial"/>
                <a:cs typeface="Arial"/>
              </a:rPr>
              <a:t>lệnh </a:t>
            </a:r>
            <a:r>
              <a:rPr dirty="0">
                <a:latin typeface="Arial"/>
                <a:cs typeface="Arial"/>
              </a:rPr>
              <a:t>tiếp </a:t>
            </a:r>
            <a:r>
              <a:rPr spc="-5" dirty="0">
                <a:latin typeface="Arial"/>
                <a:cs typeface="Arial"/>
              </a:rPr>
              <a:t>theo </a:t>
            </a:r>
            <a:r>
              <a:rPr spc="-11" dirty="0">
                <a:latin typeface="Arial"/>
                <a:cs typeface="Arial"/>
              </a:rPr>
              <a:t>xuất </a:t>
            </a:r>
            <a:r>
              <a:rPr spc="-5" dirty="0">
                <a:latin typeface="Arial"/>
                <a:cs typeface="Arial"/>
              </a:rPr>
              <a:t>hiện </a:t>
            </a:r>
            <a:r>
              <a:rPr dirty="0">
                <a:latin typeface="Arial"/>
                <a:cs typeface="Arial"/>
              </a:rPr>
              <a:t>sau </a:t>
            </a:r>
            <a:r>
              <a:rPr spc="-5" dirty="0">
                <a:latin typeface="Arial"/>
                <a:cs typeface="Arial"/>
              </a:rPr>
              <a:t>khối</a:t>
            </a:r>
            <a:r>
              <a:rPr spc="65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while.</a:t>
            </a:r>
            <a:endParaRPr>
              <a:latin typeface="Arial"/>
              <a:cs typeface="Arial"/>
            </a:endParaRPr>
          </a:p>
          <a:p>
            <a:pPr marL="458755" indent="-326493">
              <a:spcBef>
                <a:spcPts val="173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459509" algn="l"/>
              </a:tabLst>
            </a:pPr>
            <a:r>
              <a:rPr dirty="0">
                <a:latin typeface="Calibri"/>
                <a:cs typeface="Calibri"/>
              </a:rPr>
              <a:t>Hình dưới đây </a:t>
            </a:r>
            <a:r>
              <a:rPr spc="5" dirty="0">
                <a:latin typeface="Calibri"/>
                <a:cs typeface="Calibri"/>
              </a:rPr>
              <a:t>cho </a:t>
            </a:r>
            <a:r>
              <a:rPr spc="-5" dirty="0">
                <a:latin typeface="Calibri"/>
                <a:cs typeface="Calibri"/>
              </a:rPr>
              <a:t>thấy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5" dirty="0">
                <a:latin typeface="Calibri"/>
                <a:cs typeface="Calibri"/>
              </a:rPr>
              <a:t>luồng thực </a:t>
            </a:r>
            <a:r>
              <a:rPr dirty="0">
                <a:latin typeface="Calibri"/>
                <a:cs typeface="Calibri"/>
              </a:rPr>
              <a:t>hiện </a:t>
            </a:r>
            <a:r>
              <a:rPr spc="5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vòng </a:t>
            </a:r>
            <a:r>
              <a:rPr spc="5" dirty="0">
                <a:latin typeface="Calibri"/>
                <a:cs typeface="Calibri"/>
              </a:rPr>
              <a:t>lặp</a:t>
            </a:r>
            <a:r>
              <a:rPr spc="-26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while.</a:t>
            </a:r>
            <a:endParaRPr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818037" y="4261994"/>
            <a:ext cx="4106765" cy="21089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14- Vòng lặp và mảng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851405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8" y="95221"/>
            <a:ext cx="233171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119" dirty="0"/>
              <a:t>Tổng</a:t>
            </a:r>
            <a:r>
              <a:rPr spc="-71" dirty="0"/>
              <a:t> kết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40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55226" y="973074"/>
            <a:ext cx="10623972" cy="4507700"/>
          </a:xfrm>
          <a:prstGeom prst="rect">
            <a:avLst/>
          </a:prstGeom>
        </p:spPr>
        <p:txBody>
          <a:bodyPr vert="horz" wrap="square" lIns="0" tIns="16628" rIns="0" bIns="0" rtlCol="0">
            <a:spAutoFit/>
          </a:bodyPr>
          <a:lstStyle/>
          <a:p>
            <a:pPr marL="341610" marR="6801" indent="-326493">
              <a:lnSpc>
                <a:spcPct val="100499"/>
              </a:lnSpc>
              <a:spcBef>
                <a:spcPts val="1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Một cấu trúc </a:t>
            </a:r>
            <a:r>
              <a:rPr spc="-5" dirty="0">
                <a:latin typeface="Calibri"/>
                <a:cs typeface="Calibri"/>
              </a:rPr>
              <a:t>vòng </a:t>
            </a:r>
            <a:r>
              <a:rPr dirty="0">
                <a:latin typeface="Calibri"/>
                <a:cs typeface="Calibri"/>
              </a:rPr>
              <a:t>lặp bao gồm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điều </a:t>
            </a:r>
            <a:r>
              <a:rPr spc="-5" dirty="0">
                <a:latin typeface="Calibri"/>
                <a:cs typeface="Calibri"/>
              </a:rPr>
              <a:t>kiện </a:t>
            </a:r>
            <a:r>
              <a:rPr dirty="0">
                <a:latin typeface="Calibri"/>
                <a:cs typeface="Calibri"/>
              </a:rPr>
              <a:t>là hướng dẫn các trình biên dịch  số lần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khối </a:t>
            </a:r>
            <a:r>
              <a:rPr spc="5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sẽ được </a:t>
            </a:r>
            <a:r>
              <a:rPr spc="5" dirty="0">
                <a:latin typeface="Calibri"/>
                <a:cs typeface="Calibri"/>
              </a:rPr>
              <a:t>thực</a:t>
            </a:r>
            <a:r>
              <a:rPr spc="-1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thi.</a:t>
            </a:r>
            <a:endParaRPr>
              <a:latin typeface="Calibri"/>
              <a:cs typeface="Calibri"/>
            </a:endParaRPr>
          </a:p>
          <a:p>
            <a:pPr>
              <a:spcBef>
                <a:spcPts val="30"/>
              </a:spcBef>
              <a:buClr>
                <a:srgbClr val="AC1317"/>
              </a:buClr>
              <a:buFont typeface="Wingdings"/>
              <a:buChar char=""/>
            </a:pPr>
            <a:endParaRPr sz="2400">
              <a:latin typeface="Times New Roman"/>
              <a:cs typeface="Times New Roman"/>
            </a:endParaRPr>
          </a:p>
          <a:p>
            <a:pPr marL="341610" indent="-326493"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JavaScript </a:t>
            </a:r>
            <a:r>
              <a:rPr spc="5" dirty="0">
                <a:latin typeface="Calibri"/>
                <a:cs typeface="Calibri"/>
              </a:rPr>
              <a:t>hỗ </a:t>
            </a:r>
            <a:r>
              <a:rPr spc="-5" dirty="0">
                <a:latin typeface="Calibri"/>
                <a:cs typeface="Calibri"/>
              </a:rPr>
              <a:t>trợ </a:t>
            </a:r>
            <a:r>
              <a:rPr spc="5" dirty="0">
                <a:latin typeface="Calibri"/>
                <a:cs typeface="Calibri"/>
              </a:rPr>
              <a:t>ba </a:t>
            </a:r>
            <a:r>
              <a:rPr dirty="0">
                <a:latin typeface="Calibri"/>
                <a:cs typeface="Calibri"/>
              </a:rPr>
              <a:t>loại vòng bao gồm: vòng </a:t>
            </a:r>
            <a:r>
              <a:rPr spc="5" dirty="0">
                <a:latin typeface="Calibri"/>
                <a:cs typeface="Calibri"/>
              </a:rPr>
              <a:t>lặp </a:t>
            </a:r>
            <a:r>
              <a:rPr dirty="0">
                <a:latin typeface="Calibri"/>
                <a:cs typeface="Calibri"/>
              </a:rPr>
              <a:t>while, </a:t>
            </a:r>
            <a:r>
              <a:rPr spc="-54" dirty="0">
                <a:latin typeface="Calibri"/>
                <a:cs typeface="Calibri"/>
              </a:rPr>
              <a:t>for, </a:t>
            </a:r>
            <a:r>
              <a:rPr spc="-11" dirty="0">
                <a:latin typeface="Calibri"/>
                <a:cs typeface="Calibri"/>
              </a:rPr>
              <a:t>và</a:t>
            </a:r>
            <a:r>
              <a:rPr spc="-1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do-while.</a:t>
            </a:r>
            <a:endParaRPr>
              <a:latin typeface="Calibri"/>
              <a:cs typeface="Calibri"/>
            </a:endParaRPr>
          </a:p>
          <a:p>
            <a:pPr marL="341610" marR="6801" indent="-326493">
              <a:lnSpc>
                <a:spcPct val="101099"/>
              </a:lnSpc>
              <a:spcBef>
                <a:spcPts val="265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Lệnh break được sử dụng để thoát khỏi vòng lặp </a:t>
            </a:r>
            <a:r>
              <a:rPr spc="5" dirty="0">
                <a:latin typeface="Calibri"/>
                <a:cs typeface="Calibri"/>
              </a:rPr>
              <a:t>mà </a:t>
            </a:r>
            <a:r>
              <a:rPr dirty="0">
                <a:latin typeface="Calibri"/>
                <a:cs typeface="Calibri"/>
              </a:rPr>
              <a:t>không kiểm </a:t>
            </a:r>
            <a:r>
              <a:rPr spc="-11" dirty="0">
                <a:latin typeface="Calibri"/>
                <a:cs typeface="Calibri"/>
              </a:rPr>
              <a:t>tra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-5" dirty="0">
                <a:latin typeface="Calibri"/>
                <a:cs typeface="Calibri"/>
              </a:rPr>
              <a:t>điều  </a:t>
            </a:r>
            <a:r>
              <a:rPr dirty="0">
                <a:latin typeface="Calibri"/>
                <a:cs typeface="Calibri"/>
              </a:rPr>
              <a:t>kiện </a:t>
            </a:r>
            <a:r>
              <a:rPr spc="5" dirty="0">
                <a:latin typeface="Calibri"/>
                <a:cs typeface="Calibri"/>
              </a:rPr>
              <a:t>quy</a:t>
            </a:r>
            <a:r>
              <a:rPr spc="-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định.</a:t>
            </a:r>
            <a:endParaRPr>
              <a:latin typeface="Calibri"/>
              <a:cs typeface="Calibri"/>
            </a:endParaRPr>
          </a:p>
          <a:p>
            <a:pPr>
              <a:spcBef>
                <a:spcPts val="11"/>
              </a:spcBef>
              <a:buClr>
                <a:srgbClr val="AC1317"/>
              </a:buClr>
              <a:buFont typeface="Wingdings"/>
              <a:buChar char=""/>
            </a:pPr>
            <a:endParaRPr sz="2400">
              <a:latin typeface="Times New Roman"/>
              <a:cs typeface="Times New Roman"/>
            </a:endParaRPr>
          </a:p>
          <a:p>
            <a:pPr marL="341610" indent="-326493"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Lệnh</a:t>
            </a:r>
            <a:r>
              <a:rPr spc="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Continue</a:t>
            </a:r>
            <a:r>
              <a:rPr spc="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chấm</a:t>
            </a:r>
            <a:r>
              <a:rPr spc="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dứt</a:t>
            </a:r>
            <a:r>
              <a:rPr spc="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việc</a:t>
            </a:r>
            <a:r>
              <a:rPr spc="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thực</a:t>
            </a:r>
            <a:r>
              <a:rPr spc="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hiện</a:t>
            </a:r>
            <a:r>
              <a:rPr spc="4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lần</a:t>
            </a:r>
            <a:r>
              <a:rPr spc="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lặp</a:t>
            </a:r>
            <a:r>
              <a:rPr spc="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hiện</a:t>
            </a:r>
            <a:r>
              <a:rPr spc="6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tại</a:t>
            </a:r>
            <a:r>
              <a:rPr spc="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của</a:t>
            </a:r>
            <a:r>
              <a:rPr spc="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vòng</a:t>
            </a:r>
            <a:r>
              <a:rPr spc="41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lặp</a:t>
            </a:r>
            <a:r>
              <a:rPr spc="60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và</a:t>
            </a:r>
            <a:r>
              <a:rPr spc="60" dirty="0">
                <a:latin typeface="Calibri"/>
                <a:cs typeface="Calibri"/>
              </a:rPr>
              <a:t> </a:t>
            </a:r>
            <a:r>
              <a:rPr>
                <a:latin typeface="Calibri"/>
                <a:cs typeface="Calibri"/>
              </a:rPr>
              <a:t>tiếp</a:t>
            </a:r>
            <a:r>
              <a:rPr spc="60">
                <a:latin typeface="Calibri"/>
                <a:cs typeface="Calibri"/>
              </a:rPr>
              <a:t> </a:t>
            </a:r>
            <a:r>
              <a:rPr spc="5" smtClean="0">
                <a:latin typeface="Calibri"/>
                <a:cs typeface="Calibri"/>
              </a:rPr>
              <a:t>tục</a:t>
            </a:r>
            <a:r>
              <a:rPr lang="en-US">
                <a:latin typeface="Calibri"/>
                <a:cs typeface="Calibri"/>
              </a:rPr>
              <a:t> </a:t>
            </a:r>
            <a:r>
              <a:rPr smtClean="0">
                <a:latin typeface="Calibri"/>
                <a:cs typeface="Calibri"/>
              </a:rPr>
              <a:t>lần </a:t>
            </a:r>
            <a:r>
              <a:rPr dirty="0">
                <a:latin typeface="Calibri"/>
                <a:cs typeface="Calibri"/>
              </a:rPr>
              <a:t>lặp tiếp </a:t>
            </a:r>
            <a:r>
              <a:rPr spc="5" dirty="0">
                <a:latin typeface="Calibri"/>
                <a:cs typeface="Calibri"/>
              </a:rPr>
              <a:t>theo </a:t>
            </a:r>
            <a:r>
              <a:rPr dirty="0">
                <a:latin typeface="Calibri"/>
                <a:cs typeface="Calibri"/>
              </a:rPr>
              <a:t>bằng cách </a:t>
            </a:r>
            <a:r>
              <a:rPr spc="-11" dirty="0">
                <a:latin typeface="Calibri"/>
                <a:cs typeface="Calibri"/>
              </a:rPr>
              <a:t>trả </a:t>
            </a:r>
            <a:r>
              <a:rPr dirty="0">
                <a:latin typeface="Calibri"/>
                <a:cs typeface="Calibri"/>
              </a:rPr>
              <a:t>lại quyền kiểm soát </a:t>
            </a:r>
            <a:r>
              <a:rPr spc="5" dirty="0">
                <a:latin typeface="Calibri"/>
                <a:cs typeface="Calibri"/>
              </a:rPr>
              <a:t>cho đầu </a:t>
            </a:r>
            <a:r>
              <a:rPr dirty="0">
                <a:latin typeface="Calibri"/>
                <a:cs typeface="Calibri"/>
              </a:rPr>
              <a:t>vòng</a:t>
            </a:r>
            <a:r>
              <a:rPr spc="-2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lặp.</a:t>
            </a:r>
            <a:endParaRPr>
              <a:latin typeface="Calibri"/>
              <a:cs typeface="Calibri"/>
            </a:endParaRPr>
          </a:p>
          <a:p>
            <a:pPr>
              <a:spcBef>
                <a:spcPts val="11"/>
              </a:spcBef>
            </a:pPr>
            <a:endParaRPr sz="2400">
              <a:latin typeface="Times New Roman"/>
              <a:cs typeface="Times New Roman"/>
            </a:endParaRPr>
          </a:p>
          <a:p>
            <a:pPr marL="341610" indent="-326493"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JavaScript </a:t>
            </a:r>
            <a:r>
              <a:rPr spc="5" dirty="0">
                <a:latin typeface="Calibri"/>
                <a:cs typeface="Calibri"/>
              </a:rPr>
              <a:t>hỗ </a:t>
            </a:r>
            <a:r>
              <a:rPr spc="-5" dirty="0">
                <a:latin typeface="Calibri"/>
                <a:cs typeface="Calibri"/>
              </a:rPr>
              <a:t>trợ </a:t>
            </a:r>
            <a:r>
              <a:rPr dirty="0">
                <a:latin typeface="Calibri"/>
                <a:cs typeface="Calibri"/>
              </a:rPr>
              <a:t>hai loại </a:t>
            </a:r>
            <a:r>
              <a:rPr spc="5" dirty="0">
                <a:latin typeface="Calibri"/>
                <a:cs typeface="Calibri"/>
              </a:rPr>
              <a:t>mảng cụ </a:t>
            </a:r>
            <a:r>
              <a:rPr dirty="0">
                <a:latin typeface="Calibri"/>
                <a:cs typeface="Calibri"/>
              </a:rPr>
              <a:t>thể là, </a:t>
            </a:r>
            <a:r>
              <a:rPr spc="5" dirty="0">
                <a:latin typeface="Calibri"/>
                <a:cs typeface="Calibri"/>
              </a:rPr>
              <a:t>mảng </a:t>
            </a:r>
            <a:r>
              <a:rPr dirty="0">
                <a:latin typeface="Calibri"/>
                <a:cs typeface="Calibri"/>
              </a:rPr>
              <a:t>đơn chiều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spc="5" dirty="0">
                <a:latin typeface="Calibri"/>
                <a:cs typeface="Calibri"/>
              </a:rPr>
              <a:t>mảng </a:t>
            </a:r>
            <a:r>
              <a:rPr dirty="0">
                <a:latin typeface="Calibri"/>
                <a:cs typeface="Calibri"/>
              </a:rPr>
              <a:t>đa</a:t>
            </a:r>
            <a:r>
              <a:rPr spc="-2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chiều?.</a:t>
            </a:r>
            <a:endParaRPr>
              <a:latin typeface="Calibri"/>
              <a:cs typeface="Calibri"/>
            </a:endParaRPr>
          </a:p>
          <a:p>
            <a:pPr>
              <a:spcBef>
                <a:spcPts val="65"/>
              </a:spcBef>
              <a:buClr>
                <a:srgbClr val="AC1317"/>
              </a:buClr>
              <a:buFont typeface="Wingdings"/>
              <a:buChar char=""/>
            </a:pPr>
            <a:endParaRPr sz="3000">
              <a:latin typeface="Times New Roman"/>
              <a:cs typeface="Times New Roman"/>
            </a:endParaRPr>
          </a:p>
          <a:p>
            <a:pPr marL="341610" marR="8313" indent="-326493">
              <a:lnSpc>
                <a:spcPct val="111900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  <a:tab pos="1077731" algn="l"/>
              </a:tabLst>
            </a:pPr>
            <a:r>
              <a:rPr spc="-19" dirty="0">
                <a:latin typeface="Calibri"/>
                <a:cs typeface="Calibri"/>
              </a:rPr>
              <a:t>Vòng	</a:t>
            </a:r>
            <a:r>
              <a:rPr dirty="0">
                <a:latin typeface="Calibri"/>
                <a:cs typeface="Calibri"/>
              </a:rPr>
              <a:t>lặp </a:t>
            </a:r>
            <a:r>
              <a:rPr spc="-5" dirty="0">
                <a:latin typeface="Calibri"/>
                <a:cs typeface="Calibri"/>
              </a:rPr>
              <a:t>for…in </a:t>
            </a:r>
            <a:r>
              <a:rPr dirty="0">
                <a:latin typeface="Calibri"/>
                <a:cs typeface="Calibri"/>
              </a:rPr>
              <a:t>là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phần </a:t>
            </a:r>
            <a:r>
              <a:rPr spc="11" dirty="0">
                <a:latin typeface="Calibri"/>
                <a:cs typeface="Calibri"/>
              </a:rPr>
              <a:t>mở </a:t>
            </a:r>
            <a:r>
              <a:rPr spc="-5" dirty="0">
                <a:latin typeface="Calibri"/>
                <a:cs typeface="Calibri"/>
              </a:rPr>
              <a:t>rộng </a:t>
            </a:r>
            <a:r>
              <a:rPr spc="5" dirty="0">
                <a:latin typeface="Calibri"/>
                <a:cs typeface="Calibri"/>
              </a:rPr>
              <a:t>của </a:t>
            </a:r>
            <a:r>
              <a:rPr spc="-5" dirty="0">
                <a:latin typeface="Calibri"/>
                <a:cs typeface="Calibri"/>
              </a:rPr>
              <a:t>vòng </a:t>
            </a:r>
            <a:r>
              <a:rPr dirty="0">
                <a:latin typeface="Calibri"/>
                <a:cs typeface="Calibri"/>
              </a:rPr>
              <a:t>lặp cho phép </a:t>
            </a:r>
            <a:r>
              <a:rPr spc="5" dirty="0">
                <a:latin typeface="Calibri"/>
                <a:cs typeface="Calibri"/>
              </a:rPr>
              <a:t>thực </a:t>
            </a:r>
            <a:r>
              <a:rPr spc="-5" dirty="0">
                <a:latin typeface="Calibri"/>
                <a:cs typeface="Calibri"/>
              </a:rPr>
              <a:t>hiện </a:t>
            </a:r>
            <a:r>
              <a:rPr dirty="0">
                <a:latin typeface="Calibri"/>
                <a:cs typeface="Calibri"/>
              </a:rPr>
              <a:t>hành  </a:t>
            </a:r>
            <a:r>
              <a:rPr spc="5" dirty="0">
                <a:latin typeface="Calibri"/>
                <a:cs typeface="Calibri"/>
              </a:rPr>
              <a:t>động cụ </a:t>
            </a:r>
            <a:r>
              <a:rPr dirty="0">
                <a:latin typeface="Calibri"/>
                <a:cs typeface="Calibri"/>
              </a:rPr>
              <a:t>thể trên các đối tượng </a:t>
            </a:r>
            <a:r>
              <a:rPr spc="5" dirty="0">
                <a:latin typeface="Calibri"/>
                <a:cs typeface="Calibri"/>
              </a:rPr>
              <a:t>của</a:t>
            </a:r>
            <a:r>
              <a:rPr spc="-1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mảng.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14- Vòng lặp và mảng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224987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2" y="1855802"/>
            <a:ext cx="12192000" cy="707886"/>
          </a:xfrm>
          <a:prstGeom prst="rect">
            <a:avLst/>
          </a:prstGeom>
          <a:noFill/>
          <a:ln>
            <a:noFill/>
          </a:ln>
        </p:spPr>
        <p:txBody>
          <a:bodyPr lIns="108813" tIns="54393" rIns="108813" bIns="54393" anchor="t" anchorCtr="0">
            <a:noAutofit/>
          </a:bodyPr>
          <a:lstStyle/>
          <a:p>
            <a:pPr algn="ctr">
              <a:buSzPct val="25000"/>
            </a:pPr>
            <a:r>
              <a:rPr lang="en-US" sz="49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THANK FOR WATCH 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41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962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" t="22343" r="2682" b="25428"/>
          <a:stretch/>
        </p:blipFill>
        <p:spPr>
          <a:xfrm>
            <a:off x="0" y="-2"/>
            <a:ext cx="12238039" cy="39243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301DAAA9-0579-4BCE-AD5C-42ECEE80825A}"/>
              </a:ext>
            </a:extLst>
          </p:cNvPr>
          <p:cNvSpPr txBox="1"/>
          <p:nvPr/>
        </p:nvSpPr>
        <p:spPr>
          <a:xfrm>
            <a:off x="412376" y="4133675"/>
            <a:ext cx="11386111" cy="14773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6000" b="1" smtClean="0">
                <a:solidFill>
                  <a:srgbClr val="7030A0"/>
                </a:solidFill>
                <a:latin typeface="UTM Avo" panose="02040603050506020204" pitchFamily="18" charset="0"/>
              </a:rPr>
              <a:t>TRẢI NGHIỆM THỰC HÀNH</a:t>
            </a:r>
            <a:endParaRPr lang="en-US" sz="6000" b="1" dirty="0">
              <a:solidFill>
                <a:srgbClr val="7030A0"/>
              </a:solidFill>
              <a:latin typeface="UTM Avo" panose="02040603050506020204" pitchFamily="18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40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01DAAA9-0579-4BCE-AD5C-42ECEE80825A}"/>
              </a:ext>
            </a:extLst>
          </p:cNvPr>
          <p:cNvSpPr txBox="1"/>
          <p:nvPr/>
        </p:nvSpPr>
        <p:spPr>
          <a:xfrm>
            <a:off x="4275164" y="1776956"/>
            <a:ext cx="7055357" cy="79534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500" b="1" dirty="0" smtClean="0">
                <a:ln>
                  <a:solidFill>
                    <a:schemeClr val="bg1"/>
                  </a:solidFill>
                </a:ln>
                <a:solidFill>
                  <a:srgbClr val="600477"/>
                </a:solidFill>
                <a:latin typeface="UTM Avo" panose="02040603050506020204" pitchFamily="18" charset="0"/>
              </a:rPr>
              <a:t>TRÂN TRỌNG CẢM ƠN!</a:t>
            </a:r>
            <a:endParaRPr lang="en-US" sz="3500" b="1" dirty="0">
              <a:ln>
                <a:solidFill>
                  <a:schemeClr val="bg1"/>
                </a:solidFill>
              </a:ln>
              <a:solidFill>
                <a:srgbClr val="600477"/>
              </a:solidFill>
              <a:latin typeface="UTM Avo" panose="020406030505060202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1" y="675061"/>
            <a:ext cx="3777949" cy="467543"/>
          </a:xfrm>
          <a:prstGeom prst="rect">
            <a:avLst/>
          </a:prstGeom>
        </p:spPr>
      </p:pic>
      <p:sp>
        <p:nvSpPr>
          <p:cNvPr id="10" name="Google Shape;4741;p464"/>
          <p:cNvSpPr txBox="1">
            <a:spLocks/>
          </p:cNvSpPr>
          <p:nvPr/>
        </p:nvSpPr>
        <p:spPr>
          <a:xfrm>
            <a:off x="5772553" y="2929613"/>
            <a:ext cx="5991075" cy="40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</a:rPr>
              <a:t>238 </a:t>
            </a:r>
            <a:r>
              <a:rPr lang="en-US" sz="1800" b="1" dirty="0" err="1" smtClean="0">
                <a:latin typeface="Roboto"/>
              </a:rPr>
              <a:t>Hoàng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Quốc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Việt</a:t>
            </a:r>
            <a:r>
              <a:rPr lang="en-US" sz="1800" b="1" dirty="0" smtClean="0">
                <a:latin typeface="Roboto"/>
              </a:rPr>
              <a:t>, </a:t>
            </a:r>
            <a:r>
              <a:rPr lang="en-US" sz="1800" b="1" dirty="0" err="1" smtClean="0">
                <a:latin typeface="Roboto"/>
              </a:rPr>
              <a:t>Bắc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Từ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Liêm</a:t>
            </a:r>
            <a:r>
              <a:rPr lang="en-US" sz="1800" b="1" dirty="0" smtClean="0">
                <a:latin typeface="Roboto"/>
              </a:rPr>
              <a:t>, </a:t>
            </a:r>
            <a:r>
              <a:rPr lang="en-US" sz="1800" b="1" dirty="0" err="1" smtClean="0">
                <a:latin typeface="Roboto"/>
              </a:rPr>
              <a:t>Hà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Nội</a:t>
            </a:r>
            <a:endParaRPr lang="vi-VN" sz="1800" b="1" dirty="0">
              <a:latin typeface="Roboto"/>
            </a:endParaRPr>
          </a:p>
        </p:txBody>
      </p:sp>
      <p:sp>
        <p:nvSpPr>
          <p:cNvPr id="11" name="Google Shape;4742;p464"/>
          <p:cNvSpPr txBox="1">
            <a:spLocks/>
          </p:cNvSpPr>
          <p:nvPr/>
        </p:nvSpPr>
        <p:spPr>
          <a:xfrm>
            <a:off x="5772553" y="3520137"/>
            <a:ext cx="369520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</a:rPr>
              <a:t>0968.27.6996</a:t>
            </a:r>
            <a:endParaRPr lang="en-US" sz="1800" b="1" dirty="0">
              <a:latin typeface="Roboto"/>
            </a:endParaRPr>
          </a:p>
        </p:txBody>
      </p:sp>
      <p:sp>
        <p:nvSpPr>
          <p:cNvPr id="12" name="Google Shape;4743;p464"/>
          <p:cNvSpPr txBox="1">
            <a:spLocks/>
          </p:cNvSpPr>
          <p:nvPr/>
        </p:nvSpPr>
        <p:spPr>
          <a:xfrm>
            <a:off x="5772553" y="4166421"/>
            <a:ext cx="48639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  <a:hlinkClick r:id="rId3"/>
              </a:rPr>
              <a:t>tuyensinh@bachkhoa-aptech.edu.vn</a:t>
            </a:r>
            <a:endParaRPr lang="en-US" sz="1800" b="1" dirty="0">
              <a:latin typeface="Roboto"/>
            </a:endParaRPr>
          </a:p>
        </p:txBody>
      </p:sp>
      <p:pic>
        <p:nvPicPr>
          <p:cNvPr id="13" name="Google Shape;4745;p464" descr="Receiver"/>
          <p:cNvPicPr preferRelativeResize="0">
            <a:picLocks/>
          </p:cNvPicPr>
          <p:nvPr/>
        </p:nvPicPr>
        <p:blipFill rotWithShape="1">
          <a:blip r:embed="rId4">
            <a:alphaModFix/>
            <a:biLevel thresh="50000"/>
          </a:blip>
          <a:srcRect/>
          <a:stretch/>
        </p:blipFill>
        <p:spPr>
          <a:xfrm>
            <a:off x="5104559" y="3423731"/>
            <a:ext cx="469813" cy="46981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" name="Google Shape;4746;p464" descr="Envelope"/>
          <p:cNvPicPr preferRelativeResize="0">
            <a:picLocks/>
          </p:cNvPicPr>
          <p:nvPr/>
        </p:nvPicPr>
        <p:blipFill rotWithShape="1">
          <a:blip r:embed="rId5">
            <a:alphaModFix/>
            <a:biLevel thresh="50000"/>
          </a:blip>
          <a:srcRect/>
          <a:stretch/>
        </p:blipFill>
        <p:spPr>
          <a:xfrm>
            <a:off x="5104559" y="4070014"/>
            <a:ext cx="469813" cy="46981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" name="Google Shape;4748;p464" descr="User"/>
          <p:cNvPicPr preferRelativeResize="0">
            <a:picLocks/>
          </p:cNvPicPr>
          <p:nvPr/>
        </p:nvPicPr>
        <p:blipFill rotWithShape="1">
          <a:blip r:embed="rId6">
            <a:alphaModFix/>
            <a:biLevel thresh="50000"/>
          </a:blip>
          <a:srcRect/>
          <a:stretch/>
        </p:blipFill>
        <p:spPr>
          <a:xfrm>
            <a:off x="5104559" y="2833206"/>
            <a:ext cx="469813" cy="469812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6" name="Google Shape;4749;p464" descr="decorative element"/>
          <p:cNvCxnSpPr/>
          <p:nvPr/>
        </p:nvCxnSpPr>
        <p:spPr>
          <a:xfrm>
            <a:off x="5170080" y="3303018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7" name="Google Shape;4750;p464" descr="decorative element"/>
          <p:cNvCxnSpPr/>
          <p:nvPr/>
        </p:nvCxnSpPr>
        <p:spPr>
          <a:xfrm>
            <a:off x="5170080" y="3902174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8" name="Google Shape;4751;p464" descr="decorative element"/>
          <p:cNvCxnSpPr/>
          <p:nvPr/>
        </p:nvCxnSpPr>
        <p:spPr>
          <a:xfrm>
            <a:off x="5170080" y="4651474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9" name="Google Shape;4751;p464" descr="decorative element"/>
          <p:cNvCxnSpPr/>
          <p:nvPr/>
        </p:nvCxnSpPr>
        <p:spPr>
          <a:xfrm>
            <a:off x="5170080" y="5302637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20" name="Google Shape;4743;p464"/>
          <p:cNvSpPr txBox="1">
            <a:spLocks/>
          </p:cNvSpPr>
          <p:nvPr/>
        </p:nvSpPr>
        <p:spPr>
          <a:xfrm>
            <a:off x="5772553" y="4845294"/>
            <a:ext cx="48639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  <a:hlinkClick r:id="rId3"/>
              </a:rPr>
              <a:t>www.bachkhoa-aptech.edu.vn</a:t>
            </a:r>
            <a:endParaRPr lang="en-US" sz="1800" b="1" dirty="0">
              <a:latin typeface="Roboto"/>
            </a:endParaRPr>
          </a:p>
        </p:txBody>
      </p:sp>
      <p:pic>
        <p:nvPicPr>
          <p:cNvPr id="7170" name="Picture 2" descr="Káº¿t quáº£ hÃ¬nh áº£nh cho world icon PNG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321" y="4771421"/>
            <a:ext cx="424744" cy="4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01DAAA9-0579-4BCE-AD5C-42ECEE80825A}"/>
              </a:ext>
            </a:extLst>
          </p:cNvPr>
          <p:cNvSpPr txBox="1"/>
          <p:nvPr/>
        </p:nvSpPr>
        <p:spPr>
          <a:xfrm>
            <a:off x="4823737" y="701033"/>
            <a:ext cx="7128577" cy="39363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dirty="0" smtClean="0">
                <a:latin typeface="UTM Avo" panose="02040603050506020204" pitchFamily="18" charset="0"/>
              </a:rPr>
              <a:t>HỆ THỐNG ĐÀO TẠO CNTT QUỐC TẾ BACHKHOA - APTECH</a:t>
            </a:r>
            <a:endParaRPr lang="en-US" sz="1500" b="1" dirty="0">
              <a:latin typeface="UTM Avo" panose="0204060305050602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96" y="1878372"/>
            <a:ext cx="3744411" cy="373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4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7" y="-7649"/>
            <a:ext cx="5096934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60" dirty="0"/>
              <a:t>Vòng </a:t>
            </a:r>
            <a:r>
              <a:rPr spc="-5" dirty="0"/>
              <a:t>lặp while</a:t>
            </a:r>
            <a:r>
              <a:rPr spc="-11" dirty="0"/>
              <a:t> </a:t>
            </a:r>
            <a:r>
              <a:rPr spc="-5" dirty="0"/>
              <a:t>2-3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43438" y="1113790"/>
            <a:ext cx="10981891" cy="4891317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15114">
              <a:spcBef>
                <a:spcPts val="144"/>
              </a:spcBef>
            </a:pPr>
            <a:r>
              <a:rPr b="1" spc="5" dirty="0">
                <a:latin typeface="Calibri"/>
                <a:cs typeface="Calibri"/>
              </a:rPr>
              <a:t>Cú</a:t>
            </a:r>
            <a:r>
              <a:rPr b="1" spc="239" dirty="0">
                <a:latin typeface="Calibri"/>
                <a:cs typeface="Calibri"/>
              </a:rPr>
              <a:t> </a:t>
            </a:r>
            <a:r>
              <a:rPr b="1" spc="5" dirty="0">
                <a:latin typeface="Calibri"/>
                <a:cs typeface="Calibri"/>
              </a:rPr>
              <a:t>pháp:</a:t>
            </a:r>
            <a:endParaRPr dirty="0">
              <a:latin typeface="Calibri"/>
              <a:cs typeface="Calibri"/>
            </a:endParaRPr>
          </a:p>
          <a:p>
            <a:pPr>
              <a:spcBef>
                <a:spcPts val="5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114877">
              <a:lnSpc>
                <a:spcPts val="2577"/>
              </a:lnSpc>
            </a:pPr>
            <a:r>
              <a:rPr spc="5" dirty="0">
                <a:latin typeface="Courier New"/>
                <a:cs typeface="Courier New"/>
              </a:rPr>
              <a:t>while</a:t>
            </a:r>
            <a:r>
              <a:rPr dirty="0">
                <a:latin typeface="Courier New"/>
                <a:cs typeface="Courier New"/>
              </a:rPr>
              <a:t> (condition)</a:t>
            </a:r>
          </a:p>
          <a:p>
            <a:pPr marL="114877">
              <a:lnSpc>
                <a:spcPts val="2523"/>
              </a:lnSpc>
            </a:pPr>
            <a:r>
              <a:rPr spc="5" dirty="0">
                <a:latin typeface="Courier New"/>
                <a:cs typeface="Courier New"/>
              </a:rPr>
              <a:t>{</a:t>
            </a:r>
            <a:endParaRPr dirty="0">
              <a:latin typeface="Courier New"/>
              <a:cs typeface="Courier New"/>
            </a:endParaRPr>
          </a:p>
          <a:p>
            <a:pPr marL="114877">
              <a:lnSpc>
                <a:spcPts val="2583"/>
              </a:lnSpc>
            </a:pPr>
            <a:r>
              <a:rPr spc="5" dirty="0">
                <a:latin typeface="Courier New"/>
                <a:cs typeface="Courier New"/>
              </a:rPr>
              <a:t>//</a:t>
            </a:r>
            <a:r>
              <a:rPr spc="11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statements;</a:t>
            </a:r>
          </a:p>
          <a:p>
            <a:pPr marL="114877">
              <a:spcBef>
                <a:spcPts val="534"/>
              </a:spcBef>
            </a:pPr>
            <a:r>
              <a:rPr spc="5" dirty="0">
                <a:latin typeface="Courier New"/>
                <a:cs typeface="Courier New"/>
              </a:rPr>
              <a:t>}</a:t>
            </a:r>
            <a:endParaRPr dirty="0">
              <a:latin typeface="Courier New"/>
              <a:cs typeface="Courier New"/>
            </a:endParaRPr>
          </a:p>
          <a:p>
            <a:pPr marL="533574" indent="-327250">
              <a:spcBef>
                <a:spcPts val="17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534331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23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dụ</a:t>
            </a:r>
            <a:endParaRPr dirty="0">
              <a:latin typeface="Calibri"/>
              <a:cs typeface="Calibri"/>
            </a:endParaRPr>
          </a:p>
          <a:p>
            <a:pPr marL="191210">
              <a:spcBef>
                <a:spcPts val="659"/>
              </a:spcBef>
            </a:pPr>
            <a:r>
              <a:rPr spc="5" dirty="0">
                <a:latin typeface="Courier New"/>
                <a:cs typeface="Courier New"/>
              </a:rPr>
              <a:t>&lt;script&gt;</a:t>
            </a:r>
            <a:endParaRPr dirty="0">
              <a:latin typeface="Courier New"/>
              <a:cs typeface="Courier New"/>
            </a:endParaRPr>
          </a:p>
          <a:p>
            <a:pPr marL="191210" marR="4929149">
              <a:lnSpc>
                <a:spcPct val="111600"/>
              </a:lnSpc>
              <a:spcBef>
                <a:spcPts val="250"/>
              </a:spcBef>
            </a:pPr>
            <a:r>
              <a:rPr spc="5" dirty="0">
                <a:latin typeface="Courier New"/>
                <a:cs typeface="Courier New"/>
              </a:rPr>
              <a:t>var i = </a:t>
            </a:r>
            <a:r>
              <a:rPr dirty="0">
                <a:latin typeface="Courier New"/>
                <a:cs typeface="Courier New"/>
              </a:rPr>
              <a:t>0;  </a:t>
            </a:r>
            <a:r>
              <a:rPr spc="5" dirty="0">
                <a:latin typeface="Courier New"/>
                <a:cs typeface="Courier New"/>
              </a:rPr>
              <a:t>var </a:t>
            </a:r>
            <a:r>
              <a:rPr dirty="0">
                <a:latin typeface="Courier New"/>
                <a:cs typeface="Courier New"/>
              </a:rPr>
              <a:t>sum </a:t>
            </a:r>
            <a:r>
              <a:rPr spc="5" dirty="0">
                <a:latin typeface="Courier New"/>
                <a:cs typeface="Courier New"/>
              </a:rPr>
              <a:t>=</a:t>
            </a:r>
            <a:r>
              <a:rPr spc="-54" dirty="0">
                <a:latin typeface="Courier New"/>
                <a:cs typeface="Courier New"/>
              </a:rPr>
              <a:t> </a:t>
            </a:r>
            <a:r>
              <a:rPr spc="5" dirty="0">
                <a:latin typeface="Courier New"/>
                <a:cs typeface="Courier New"/>
              </a:rPr>
              <a:t>0;  </a:t>
            </a:r>
            <a:r>
              <a:rPr dirty="0">
                <a:latin typeface="Courier New"/>
                <a:cs typeface="Courier New"/>
              </a:rPr>
              <a:t>while(i&lt;=10)</a:t>
            </a:r>
          </a:p>
          <a:p>
            <a:pPr marL="191210">
              <a:lnSpc>
                <a:spcPts val="2458"/>
              </a:lnSpc>
            </a:pPr>
            <a:r>
              <a:rPr spc="5" dirty="0">
                <a:latin typeface="Courier New"/>
                <a:cs typeface="Courier New"/>
              </a:rPr>
              <a:t>{</a:t>
            </a:r>
            <a:endParaRPr dirty="0">
              <a:latin typeface="Courier New"/>
              <a:cs typeface="Courier New"/>
            </a:endParaRPr>
          </a:p>
          <a:p>
            <a:pPr marL="191210">
              <a:lnSpc>
                <a:spcPts val="2529"/>
              </a:lnSpc>
            </a:pPr>
            <a:r>
              <a:rPr spc="5" dirty="0">
                <a:latin typeface="Courier New"/>
                <a:cs typeface="Courier New"/>
              </a:rPr>
              <a:t>sum = sum +</a:t>
            </a:r>
            <a:r>
              <a:rPr spc="-11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i;</a:t>
            </a:r>
          </a:p>
          <a:p>
            <a:pPr marL="191210">
              <a:lnSpc>
                <a:spcPts val="2523"/>
              </a:lnSpc>
            </a:pPr>
            <a:r>
              <a:rPr spc="5" dirty="0">
                <a:latin typeface="Courier New"/>
                <a:cs typeface="Courier New"/>
              </a:rPr>
              <a:t>i = i +</a:t>
            </a:r>
            <a:r>
              <a:rPr spc="30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1;</a:t>
            </a:r>
          </a:p>
          <a:p>
            <a:pPr marL="191210">
              <a:lnSpc>
                <a:spcPts val="2523"/>
              </a:lnSpc>
            </a:pPr>
            <a:r>
              <a:rPr spc="5" dirty="0">
                <a:latin typeface="Courier New"/>
                <a:cs typeface="Courier New"/>
              </a:rPr>
              <a:t>}</a:t>
            </a:r>
            <a:endParaRPr dirty="0">
              <a:latin typeface="Courier New"/>
              <a:cs typeface="Courier New"/>
            </a:endParaRPr>
          </a:p>
          <a:p>
            <a:pPr marL="191210">
              <a:lnSpc>
                <a:spcPts val="2583"/>
              </a:lnSpc>
            </a:pPr>
            <a:r>
              <a:rPr dirty="0">
                <a:latin typeface="Courier New"/>
                <a:cs typeface="Courier New"/>
              </a:rPr>
              <a:t>alert(‘Sum </a:t>
            </a:r>
            <a:r>
              <a:rPr spc="5" dirty="0">
                <a:latin typeface="Courier New"/>
                <a:cs typeface="Courier New"/>
              </a:rPr>
              <a:t>of </a:t>
            </a:r>
            <a:r>
              <a:rPr dirty="0">
                <a:latin typeface="Courier New"/>
                <a:cs typeface="Courier New"/>
              </a:rPr>
              <a:t>first </a:t>
            </a:r>
            <a:r>
              <a:rPr spc="5" dirty="0">
                <a:latin typeface="Courier New"/>
                <a:cs typeface="Courier New"/>
              </a:rPr>
              <a:t>10 </a:t>
            </a:r>
            <a:r>
              <a:rPr dirty="0">
                <a:latin typeface="Courier New"/>
                <a:cs typeface="Courier New"/>
              </a:rPr>
              <a:t>numbers: </a:t>
            </a:r>
            <a:r>
              <a:rPr spc="5" dirty="0">
                <a:latin typeface="Courier New"/>
                <a:cs typeface="Courier New"/>
              </a:rPr>
              <a:t>‘ +</a:t>
            </a:r>
            <a:r>
              <a:rPr spc="125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sum);</a:t>
            </a:r>
          </a:p>
          <a:p>
            <a:pPr marL="191210">
              <a:spcBef>
                <a:spcPts val="529"/>
              </a:spcBef>
            </a:pPr>
            <a:r>
              <a:rPr dirty="0">
                <a:latin typeface="Courier New"/>
                <a:cs typeface="Courier New"/>
              </a:rPr>
              <a:t>&lt;/script&gt;</a:t>
            </a: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14- Vòng lặp và mảng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90707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7" y="38071"/>
            <a:ext cx="5096934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60" dirty="0"/>
              <a:t>Vòng </a:t>
            </a:r>
            <a:r>
              <a:rPr spc="-5" dirty="0"/>
              <a:t>lặp while 3-3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5" y="776097"/>
            <a:ext cx="1377524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-5" dirty="0">
                <a:latin typeface="Calibri"/>
                <a:cs typeface="Calibri"/>
              </a:rPr>
              <a:t>Kết</a:t>
            </a:r>
            <a:r>
              <a:rPr spc="-9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quả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28802" y="1295400"/>
            <a:ext cx="7963408" cy="22098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14- Vòng lặp và mảng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83029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8" y="95221"/>
            <a:ext cx="4397586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60" dirty="0"/>
              <a:t>Vòng </a:t>
            </a:r>
            <a:r>
              <a:rPr spc="-5" dirty="0"/>
              <a:t>lặp </a:t>
            </a:r>
            <a:r>
              <a:rPr spc="-41" dirty="0"/>
              <a:t>for</a:t>
            </a:r>
            <a:r>
              <a:rPr spc="-5" dirty="0"/>
              <a:t> </a:t>
            </a:r>
            <a:r>
              <a:rPr dirty="0"/>
              <a:t>1-4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7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407414" y="915162"/>
            <a:ext cx="11571225" cy="638811"/>
          </a:xfrm>
          <a:custGeom>
            <a:avLst/>
            <a:gdLst/>
            <a:ahLst/>
            <a:cxnLst/>
            <a:rect l="l" t="t" r="r" b="b"/>
            <a:pathLst>
              <a:path w="8458200" h="638810">
                <a:moveTo>
                  <a:pt x="8351774" y="0"/>
                </a:moveTo>
                <a:lnTo>
                  <a:pt x="106425" y="0"/>
                </a:lnTo>
                <a:lnTo>
                  <a:pt x="65000" y="8360"/>
                </a:lnTo>
                <a:lnTo>
                  <a:pt x="31172" y="31162"/>
                </a:lnTo>
                <a:lnTo>
                  <a:pt x="8363" y="64990"/>
                </a:lnTo>
                <a:lnTo>
                  <a:pt x="0" y="106425"/>
                </a:lnTo>
                <a:lnTo>
                  <a:pt x="0" y="532129"/>
                </a:lnTo>
                <a:lnTo>
                  <a:pt x="8363" y="573565"/>
                </a:lnTo>
                <a:lnTo>
                  <a:pt x="31172" y="607393"/>
                </a:lnTo>
                <a:lnTo>
                  <a:pt x="65000" y="630195"/>
                </a:lnTo>
                <a:lnTo>
                  <a:pt x="106425" y="638555"/>
                </a:lnTo>
                <a:lnTo>
                  <a:pt x="8351774" y="638555"/>
                </a:lnTo>
                <a:lnTo>
                  <a:pt x="8393209" y="630195"/>
                </a:lnTo>
                <a:lnTo>
                  <a:pt x="8427037" y="607393"/>
                </a:lnTo>
                <a:lnTo>
                  <a:pt x="8449839" y="573565"/>
                </a:lnTo>
                <a:lnTo>
                  <a:pt x="8458200" y="532129"/>
                </a:lnTo>
                <a:lnTo>
                  <a:pt x="8458200" y="106425"/>
                </a:lnTo>
                <a:lnTo>
                  <a:pt x="8449839" y="64990"/>
                </a:lnTo>
                <a:lnTo>
                  <a:pt x="8427037" y="31162"/>
                </a:lnTo>
                <a:lnTo>
                  <a:pt x="8393209" y="8360"/>
                </a:lnTo>
                <a:lnTo>
                  <a:pt x="8351774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7415" y="915162"/>
            <a:ext cx="11571224" cy="638811"/>
          </a:xfrm>
          <a:custGeom>
            <a:avLst/>
            <a:gdLst/>
            <a:ahLst/>
            <a:cxnLst/>
            <a:rect l="l" t="t" r="r" b="b"/>
            <a:pathLst>
              <a:path w="8458200" h="638810">
                <a:moveTo>
                  <a:pt x="0" y="106425"/>
                </a:moveTo>
                <a:lnTo>
                  <a:pt x="8363" y="64990"/>
                </a:lnTo>
                <a:lnTo>
                  <a:pt x="31172" y="31162"/>
                </a:lnTo>
                <a:lnTo>
                  <a:pt x="65000" y="8360"/>
                </a:lnTo>
                <a:lnTo>
                  <a:pt x="106425" y="0"/>
                </a:lnTo>
                <a:lnTo>
                  <a:pt x="8351774" y="0"/>
                </a:lnTo>
                <a:lnTo>
                  <a:pt x="8393209" y="8360"/>
                </a:lnTo>
                <a:lnTo>
                  <a:pt x="8427037" y="31162"/>
                </a:lnTo>
                <a:lnTo>
                  <a:pt x="8449839" y="64990"/>
                </a:lnTo>
                <a:lnTo>
                  <a:pt x="8458200" y="106425"/>
                </a:lnTo>
                <a:lnTo>
                  <a:pt x="8458200" y="532129"/>
                </a:lnTo>
                <a:lnTo>
                  <a:pt x="8449839" y="573565"/>
                </a:lnTo>
                <a:lnTo>
                  <a:pt x="8427037" y="607393"/>
                </a:lnTo>
                <a:lnTo>
                  <a:pt x="8393209" y="630195"/>
                </a:lnTo>
                <a:lnTo>
                  <a:pt x="8351774" y="638555"/>
                </a:lnTo>
                <a:lnTo>
                  <a:pt x="106425" y="638555"/>
                </a:lnTo>
                <a:lnTo>
                  <a:pt x="65000" y="630195"/>
                </a:lnTo>
                <a:lnTo>
                  <a:pt x="31172" y="607393"/>
                </a:lnTo>
                <a:lnTo>
                  <a:pt x="8363" y="573565"/>
                </a:lnTo>
                <a:lnTo>
                  <a:pt x="0" y="532129"/>
                </a:lnTo>
                <a:lnTo>
                  <a:pt x="0" y="10642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7415" y="1669541"/>
            <a:ext cx="11571224" cy="637541"/>
          </a:xfrm>
          <a:custGeom>
            <a:avLst/>
            <a:gdLst/>
            <a:ahLst/>
            <a:cxnLst/>
            <a:rect l="l" t="t" r="r" b="b"/>
            <a:pathLst>
              <a:path w="8458200" h="637539">
                <a:moveTo>
                  <a:pt x="8352028" y="0"/>
                </a:moveTo>
                <a:lnTo>
                  <a:pt x="106172" y="0"/>
                </a:lnTo>
                <a:lnTo>
                  <a:pt x="64845" y="8338"/>
                </a:lnTo>
                <a:lnTo>
                  <a:pt x="31097" y="31083"/>
                </a:lnTo>
                <a:lnTo>
                  <a:pt x="8343" y="64829"/>
                </a:lnTo>
                <a:lnTo>
                  <a:pt x="0" y="106172"/>
                </a:lnTo>
                <a:lnTo>
                  <a:pt x="0" y="530860"/>
                </a:lnTo>
                <a:lnTo>
                  <a:pt x="8343" y="572202"/>
                </a:lnTo>
                <a:lnTo>
                  <a:pt x="31097" y="605948"/>
                </a:lnTo>
                <a:lnTo>
                  <a:pt x="64845" y="628693"/>
                </a:lnTo>
                <a:lnTo>
                  <a:pt x="106172" y="637032"/>
                </a:lnTo>
                <a:lnTo>
                  <a:pt x="8352028" y="637032"/>
                </a:lnTo>
                <a:lnTo>
                  <a:pt x="8393370" y="628693"/>
                </a:lnTo>
                <a:lnTo>
                  <a:pt x="8427116" y="605948"/>
                </a:lnTo>
                <a:lnTo>
                  <a:pt x="8449861" y="572202"/>
                </a:lnTo>
                <a:lnTo>
                  <a:pt x="8458200" y="530860"/>
                </a:lnTo>
                <a:lnTo>
                  <a:pt x="8458200" y="106172"/>
                </a:lnTo>
                <a:lnTo>
                  <a:pt x="8449861" y="64829"/>
                </a:lnTo>
                <a:lnTo>
                  <a:pt x="8427116" y="31083"/>
                </a:lnTo>
                <a:lnTo>
                  <a:pt x="8393370" y="8338"/>
                </a:lnTo>
                <a:lnTo>
                  <a:pt x="8352028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7415" y="1669541"/>
            <a:ext cx="11571224" cy="637541"/>
          </a:xfrm>
          <a:custGeom>
            <a:avLst/>
            <a:gdLst/>
            <a:ahLst/>
            <a:cxnLst/>
            <a:rect l="l" t="t" r="r" b="b"/>
            <a:pathLst>
              <a:path w="8458200" h="637539">
                <a:moveTo>
                  <a:pt x="0" y="106172"/>
                </a:moveTo>
                <a:lnTo>
                  <a:pt x="8343" y="64829"/>
                </a:lnTo>
                <a:lnTo>
                  <a:pt x="31097" y="31083"/>
                </a:lnTo>
                <a:lnTo>
                  <a:pt x="64845" y="8338"/>
                </a:lnTo>
                <a:lnTo>
                  <a:pt x="106172" y="0"/>
                </a:lnTo>
                <a:lnTo>
                  <a:pt x="8352028" y="0"/>
                </a:lnTo>
                <a:lnTo>
                  <a:pt x="8393370" y="8338"/>
                </a:lnTo>
                <a:lnTo>
                  <a:pt x="8427116" y="31083"/>
                </a:lnTo>
                <a:lnTo>
                  <a:pt x="8449861" y="64829"/>
                </a:lnTo>
                <a:lnTo>
                  <a:pt x="8458200" y="106172"/>
                </a:lnTo>
                <a:lnTo>
                  <a:pt x="8458200" y="530860"/>
                </a:lnTo>
                <a:lnTo>
                  <a:pt x="8449861" y="572202"/>
                </a:lnTo>
                <a:lnTo>
                  <a:pt x="8427116" y="605948"/>
                </a:lnTo>
                <a:lnTo>
                  <a:pt x="8393370" y="628693"/>
                </a:lnTo>
                <a:lnTo>
                  <a:pt x="8352028" y="637032"/>
                </a:lnTo>
                <a:lnTo>
                  <a:pt x="106172" y="637032"/>
                </a:lnTo>
                <a:lnTo>
                  <a:pt x="64845" y="628693"/>
                </a:lnTo>
                <a:lnTo>
                  <a:pt x="31097" y="605948"/>
                </a:lnTo>
                <a:lnTo>
                  <a:pt x="8343" y="572202"/>
                </a:lnTo>
                <a:lnTo>
                  <a:pt x="0" y="530860"/>
                </a:lnTo>
                <a:lnTo>
                  <a:pt x="0" y="10617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7414" y="2402586"/>
            <a:ext cx="11571225" cy="650875"/>
          </a:xfrm>
          <a:custGeom>
            <a:avLst/>
            <a:gdLst/>
            <a:ahLst/>
            <a:cxnLst/>
            <a:rect l="l" t="t" r="r" b="b"/>
            <a:pathLst>
              <a:path w="8458200" h="650875">
                <a:moveTo>
                  <a:pt x="8349742" y="0"/>
                </a:moveTo>
                <a:lnTo>
                  <a:pt x="108458" y="0"/>
                </a:lnTo>
                <a:lnTo>
                  <a:pt x="66238" y="8516"/>
                </a:lnTo>
                <a:lnTo>
                  <a:pt x="31764" y="31750"/>
                </a:lnTo>
                <a:lnTo>
                  <a:pt x="8522" y="66222"/>
                </a:lnTo>
                <a:lnTo>
                  <a:pt x="0" y="108458"/>
                </a:lnTo>
                <a:lnTo>
                  <a:pt x="0" y="542289"/>
                </a:lnTo>
                <a:lnTo>
                  <a:pt x="8522" y="584525"/>
                </a:lnTo>
                <a:lnTo>
                  <a:pt x="31764" y="618998"/>
                </a:lnTo>
                <a:lnTo>
                  <a:pt x="66238" y="642231"/>
                </a:lnTo>
                <a:lnTo>
                  <a:pt x="108458" y="650748"/>
                </a:lnTo>
                <a:lnTo>
                  <a:pt x="8349742" y="650748"/>
                </a:lnTo>
                <a:lnTo>
                  <a:pt x="8391977" y="642231"/>
                </a:lnTo>
                <a:lnTo>
                  <a:pt x="8426450" y="618998"/>
                </a:lnTo>
                <a:lnTo>
                  <a:pt x="8449683" y="584525"/>
                </a:lnTo>
                <a:lnTo>
                  <a:pt x="8458200" y="542289"/>
                </a:lnTo>
                <a:lnTo>
                  <a:pt x="8458200" y="108458"/>
                </a:lnTo>
                <a:lnTo>
                  <a:pt x="8449683" y="66222"/>
                </a:lnTo>
                <a:lnTo>
                  <a:pt x="8426450" y="31750"/>
                </a:lnTo>
                <a:lnTo>
                  <a:pt x="8391977" y="8516"/>
                </a:lnTo>
                <a:lnTo>
                  <a:pt x="8349742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7414" y="2402586"/>
            <a:ext cx="11571225" cy="650875"/>
          </a:xfrm>
          <a:custGeom>
            <a:avLst/>
            <a:gdLst/>
            <a:ahLst/>
            <a:cxnLst/>
            <a:rect l="l" t="t" r="r" b="b"/>
            <a:pathLst>
              <a:path w="8458200" h="650875">
                <a:moveTo>
                  <a:pt x="0" y="108458"/>
                </a:moveTo>
                <a:lnTo>
                  <a:pt x="8522" y="66222"/>
                </a:lnTo>
                <a:lnTo>
                  <a:pt x="31764" y="31750"/>
                </a:lnTo>
                <a:lnTo>
                  <a:pt x="66238" y="8516"/>
                </a:lnTo>
                <a:lnTo>
                  <a:pt x="108458" y="0"/>
                </a:lnTo>
                <a:lnTo>
                  <a:pt x="8349742" y="0"/>
                </a:lnTo>
                <a:lnTo>
                  <a:pt x="8391977" y="8516"/>
                </a:lnTo>
                <a:lnTo>
                  <a:pt x="8426450" y="31750"/>
                </a:lnTo>
                <a:lnTo>
                  <a:pt x="8449683" y="66222"/>
                </a:lnTo>
                <a:lnTo>
                  <a:pt x="8458200" y="108458"/>
                </a:lnTo>
                <a:lnTo>
                  <a:pt x="8458200" y="542289"/>
                </a:lnTo>
                <a:lnTo>
                  <a:pt x="8449683" y="584525"/>
                </a:lnTo>
                <a:lnTo>
                  <a:pt x="8426450" y="618998"/>
                </a:lnTo>
                <a:lnTo>
                  <a:pt x="8391977" y="642231"/>
                </a:lnTo>
                <a:lnTo>
                  <a:pt x="8349742" y="650748"/>
                </a:lnTo>
                <a:lnTo>
                  <a:pt x="108458" y="650748"/>
                </a:lnTo>
                <a:lnTo>
                  <a:pt x="66238" y="642231"/>
                </a:lnTo>
                <a:lnTo>
                  <a:pt x="31764" y="618998"/>
                </a:lnTo>
                <a:lnTo>
                  <a:pt x="8522" y="584525"/>
                </a:lnTo>
                <a:lnTo>
                  <a:pt x="0" y="542289"/>
                </a:lnTo>
                <a:lnTo>
                  <a:pt x="0" y="10845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7415" y="3181352"/>
            <a:ext cx="11571224" cy="629920"/>
          </a:xfrm>
          <a:custGeom>
            <a:avLst/>
            <a:gdLst/>
            <a:ahLst/>
            <a:cxnLst/>
            <a:rect l="l" t="t" r="r" b="b"/>
            <a:pathLst>
              <a:path w="8458200" h="629920">
                <a:moveTo>
                  <a:pt x="8353298" y="0"/>
                </a:moveTo>
                <a:lnTo>
                  <a:pt x="104902" y="0"/>
                </a:lnTo>
                <a:lnTo>
                  <a:pt x="64068" y="8247"/>
                </a:lnTo>
                <a:lnTo>
                  <a:pt x="30724" y="30734"/>
                </a:lnTo>
                <a:lnTo>
                  <a:pt x="8243" y="64079"/>
                </a:lnTo>
                <a:lnTo>
                  <a:pt x="0" y="104901"/>
                </a:lnTo>
                <a:lnTo>
                  <a:pt x="0" y="524510"/>
                </a:lnTo>
                <a:lnTo>
                  <a:pt x="8243" y="565332"/>
                </a:lnTo>
                <a:lnTo>
                  <a:pt x="30724" y="598678"/>
                </a:lnTo>
                <a:lnTo>
                  <a:pt x="64068" y="621164"/>
                </a:lnTo>
                <a:lnTo>
                  <a:pt x="104902" y="629412"/>
                </a:lnTo>
                <a:lnTo>
                  <a:pt x="8353298" y="629412"/>
                </a:lnTo>
                <a:lnTo>
                  <a:pt x="8394120" y="621164"/>
                </a:lnTo>
                <a:lnTo>
                  <a:pt x="8427466" y="598678"/>
                </a:lnTo>
                <a:lnTo>
                  <a:pt x="8449952" y="565332"/>
                </a:lnTo>
                <a:lnTo>
                  <a:pt x="8458200" y="524510"/>
                </a:lnTo>
                <a:lnTo>
                  <a:pt x="8458200" y="104901"/>
                </a:lnTo>
                <a:lnTo>
                  <a:pt x="8449952" y="64079"/>
                </a:lnTo>
                <a:lnTo>
                  <a:pt x="8427466" y="30734"/>
                </a:lnTo>
                <a:lnTo>
                  <a:pt x="8394120" y="8247"/>
                </a:lnTo>
                <a:lnTo>
                  <a:pt x="8353298" y="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7415" y="3181352"/>
            <a:ext cx="11571224" cy="629920"/>
          </a:xfrm>
          <a:custGeom>
            <a:avLst/>
            <a:gdLst/>
            <a:ahLst/>
            <a:cxnLst/>
            <a:rect l="l" t="t" r="r" b="b"/>
            <a:pathLst>
              <a:path w="8458200" h="629920">
                <a:moveTo>
                  <a:pt x="0" y="104901"/>
                </a:moveTo>
                <a:lnTo>
                  <a:pt x="8243" y="64079"/>
                </a:lnTo>
                <a:lnTo>
                  <a:pt x="30724" y="30733"/>
                </a:lnTo>
                <a:lnTo>
                  <a:pt x="64068" y="8247"/>
                </a:lnTo>
                <a:lnTo>
                  <a:pt x="104902" y="0"/>
                </a:lnTo>
                <a:lnTo>
                  <a:pt x="8353298" y="0"/>
                </a:lnTo>
                <a:lnTo>
                  <a:pt x="8394120" y="8247"/>
                </a:lnTo>
                <a:lnTo>
                  <a:pt x="8427466" y="30734"/>
                </a:lnTo>
                <a:lnTo>
                  <a:pt x="8449952" y="64079"/>
                </a:lnTo>
                <a:lnTo>
                  <a:pt x="8458200" y="104901"/>
                </a:lnTo>
                <a:lnTo>
                  <a:pt x="8458200" y="524510"/>
                </a:lnTo>
                <a:lnTo>
                  <a:pt x="8449952" y="565332"/>
                </a:lnTo>
                <a:lnTo>
                  <a:pt x="8427466" y="598677"/>
                </a:lnTo>
                <a:lnTo>
                  <a:pt x="8394120" y="621164"/>
                </a:lnTo>
                <a:lnTo>
                  <a:pt x="8353298" y="629412"/>
                </a:lnTo>
                <a:lnTo>
                  <a:pt x="104902" y="629412"/>
                </a:lnTo>
                <a:lnTo>
                  <a:pt x="64068" y="621164"/>
                </a:lnTo>
                <a:lnTo>
                  <a:pt x="30724" y="598678"/>
                </a:lnTo>
                <a:lnTo>
                  <a:pt x="8243" y="565332"/>
                </a:lnTo>
                <a:lnTo>
                  <a:pt x="0" y="524510"/>
                </a:lnTo>
                <a:lnTo>
                  <a:pt x="0" y="10490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68630" y="1069467"/>
            <a:ext cx="12077700" cy="5083704"/>
          </a:xfrm>
          <a:prstGeom prst="rect">
            <a:avLst/>
          </a:prstGeom>
        </p:spPr>
        <p:txBody>
          <a:bodyPr vert="horz" wrap="square" lIns="0" tIns="61219" rIns="0" bIns="0" rtlCol="0">
            <a:spAutoFit/>
          </a:bodyPr>
          <a:lstStyle/>
          <a:p>
            <a:pPr marL="15114" marR="280391">
              <a:lnSpc>
                <a:spcPts val="2225"/>
              </a:lnSpc>
              <a:spcBef>
                <a:spcPts val="483"/>
              </a:spcBef>
            </a:pPr>
            <a:r>
              <a:rPr spc="-5" dirty="0">
                <a:latin typeface="Arial"/>
                <a:cs typeface="Arial"/>
              </a:rPr>
              <a:t>Vòng lặp </a:t>
            </a:r>
            <a:r>
              <a:rPr dirty="0">
                <a:latin typeface="Arial"/>
                <a:cs typeface="Arial"/>
              </a:rPr>
              <a:t>for </a:t>
            </a:r>
            <a:r>
              <a:rPr spc="-5" dirty="0">
                <a:latin typeface="Arial"/>
                <a:cs typeface="Arial"/>
              </a:rPr>
              <a:t>tương </a:t>
            </a:r>
            <a:r>
              <a:rPr dirty="0">
                <a:latin typeface="Arial"/>
                <a:cs typeface="Arial"/>
              </a:rPr>
              <a:t>tự </a:t>
            </a:r>
            <a:r>
              <a:rPr spc="-5" dirty="0">
                <a:latin typeface="Arial"/>
                <a:cs typeface="Arial"/>
              </a:rPr>
              <a:t>như vòng lặp </a:t>
            </a:r>
            <a:r>
              <a:rPr spc="-19" dirty="0">
                <a:latin typeface="Arial"/>
                <a:cs typeface="Arial"/>
              </a:rPr>
              <a:t>while </a:t>
            </a:r>
            <a:r>
              <a:rPr spc="-5" dirty="0">
                <a:latin typeface="Arial"/>
                <a:cs typeface="Arial"/>
              </a:rPr>
              <a:t>như nó thực hiện </a:t>
            </a:r>
            <a:r>
              <a:rPr dirty="0">
                <a:latin typeface="Arial"/>
                <a:cs typeface="Arial"/>
              </a:rPr>
              <a:t>các câu </a:t>
            </a:r>
            <a:r>
              <a:rPr spc="-5" dirty="0">
                <a:latin typeface="Arial"/>
                <a:cs typeface="Arial"/>
              </a:rPr>
              <a:t>lệnh trong  vòng lặp </a:t>
            </a:r>
            <a:r>
              <a:rPr dirty="0">
                <a:latin typeface="Arial"/>
                <a:cs typeface="Arial"/>
              </a:rPr>
              <a:t>khi </a:t>
            </a:r>
            <a:r>
              <a:rPr spc="-5" dirty="0">
                <a:latin typeface="Arial"/>
                <a:cs typeface="Arial"/>
              </a:rPr>
              <a:t>điều kiện là</a:t>
            </a:r>
            <a:r>
              <a:rPr spc="41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đúng.</a:t>
            </a:r>
            <a:endParaRPr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endParaRPr>
              <a:latin typeface="Times New Roman"/>
              <a:cs typeface="Times New Roman"/>
            </a:endParaRPr>
          </a:p>
          <a:p>
            <a:pPr marL="15114" marR="387712">
              <a:lnSpc>
                <a:spcPts val="2225"/>
              </a:lnSpc>
            </a:pPr>
            <a:r>
              <a:rPr spc="-5" dirty="0">
                <a:latin typeface="Arial"/>
                <a:cs typeface="Arial"/>
              </a:rPr>
              <a:t>Không </a:t>
            </a:r>
            <a:r>
              <a:rPr spc="-11" dirty="0">
                <a:latin typeface="Arial"/>
                <a:cs typeface="Arial"/>
              </a:rPr>
              <a:t>giống </a:t>
            </a:r>
            <a:r>
              <a:rPr spc="-5" dirty="0">
                <a:latin typeface="Arial"/>
                <a:cs typeface="Arial"/>
              </a:rPr>
              <a:t>như vòng lặp </a:t>
            </a:r>
            <a:r>
              <a:rPr spc="-19" dirty="0">
                <a:latin typeface="Arial"/>
                <a:cs typeface="Arial"/>
              </a:rPr>
              <a:t>while, </a:t>
            </a:r>
            <a:r>
              <a:rPr spc="-5" dirty="0">
                <a:latin typeface="Arial"/>
                <a:cs typeface="Arial"/>
              </a:rPr>
              <a:t>vòng lặp </a:t>
            </a:r>
            <a:r>
              <a:rPr dirty="0">
                <a:latin typeface="Arial"/>
                <a:cs typeface="Arial"/>
              </a:rPr>
              <a:t>for chỉ </a:t>
            </a:r>
            <a:r>
              <a:rPr spc="-5" dirty="0">
                <a:latin typeface="Arial"/>
                <a:cs typeface="Arial"/>
              </a:rPr>
              <a:t>định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5" dirty="0">
                <a:latin typeface="Arial"/>
                <a:cs typeface="Arial"/>
              </a:rPr>
              <a:t>câu lệnh kiểm soát  vòng lặp </a:t>
            </a:r>
            <a:r>
              <a:rPr dirty="0">
                <a:latin typeface="Arial"/>
                <a:cs typeface="Arial"/>
              </a:rPr>
              <a:t>ở </a:t>
            </a:r>
            <a:r>
              <a:rPr spc="-5" dirty="0">
                <a:latin typeface="Arial"/>
                <a:cs typeface="Arial"/>
              </a:rPr>
              <a:t>đầu thay </a:t>
            </a:r>
            <a:r>
              <a:rPr dirty="0">
                <a:latin typeface="Arial"/>
                <a:cs typeface="Arial"/>
              </a:rPr>
              <a:t>vì </a:t>
            </a:r>
            <a:r>
              <a:rPr spc="-5" dirty="0">
                <a:latin typeface="Arial"/>
                <a:cs typeface="Arial"/>
              </a:rPr>
              <a:t>trong </a:t>
            </a:r>
            <a:r>
              <a:rPr spc="-5">
                <a:latin typeface="Arial"/>
                <a:cs typeface="Arial"/>
              </a:rPr>
              <a:t>thân </a:t>
            </a:r>
            <a:endParaRPr lang="en-US" spc="-5" smtClean="0">
              <a:latin typeface="Arial"/>
              <a:cs typeface="Arial"/>
            </a:endParaRPr>
          </a:p>
          <a:p>
            <a:pPr marL="15114" marR="387712">
              <a:lnSpc>
                <a:spcPts val="2225"/>
              </a:lnSpc>
            </a:pPr>
            <a:r>
              <a:rPr smtClean="0">
                <a:latin typeface="Arial"/>
                <a:cs typeface="Arial"/>
              </a:rPr>
              <a:t>của </a:t>
            </a:r>
            <a:r>
              <a:rPr spc="-5" dirty="0">
                <a:latin typeface="Arial"/>
                <a:cs typeface="Arial"/>
              </a:rPr>
              <a:t>vòng</a:t>
            </a:r>
            <a:r>
              <a:rPr spc="60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lặp.</a:t>
            </a:r>
            <a:endParaRPr>
              <a:latin typeface="Arial"/>
              <a:cs typeface="Arial"/>
            </a:endParaRPr>
          </a:p>
          <a:p>
            <a:pPr>
              <a:spcBef>
                <a:spcPts val="19"/>
              </a:spcBef>
            </a:pPr>
            <a:endParaRPr>
              <a:latin typeface="Times New Roman"/>
              <a:cs typeface="Times New Roman"/>
            </a:endParaRPr>
          </a:p>
          <a:p>
            <a:pPr marL="15871" marR="6047">
              <a:lnSpc>
                <a:spcPts val="2225"/>
              </a:lnSpc>
            </a:pPr>
            <a:r>
              <a:rPr spc="-5" dirty="0">
                <a:latin typeface="Arial"/>
                <a:cs typeface="Arial"/>
              </a:rPr>
              <a:t>Vòng lặp </a:t>
            </a:r>
            <a:r>
              <a:rPr dirty="0">
                <a:latin typeface="Arial"/>
                <a:cs typeface="Arial"/>
              </a:rPr>
              <a:t>for </a:t>
            </a:r>
            <a:r>
              <a:rPr spc="-5" dirty="0">
                <a:latin typeface="Arial"/>
                <a:cs typeface="Arial"/>
              </a:rPr>
              <a:t>bắt đầu </a:t>
            </a:r>
            <a:r>
              <a:rPr dirty="0">
                <a:latin typeface="Arial"/>
                <a:cs typeface="Arial"/>
              </a:rPr>
              <a:t>với từ </a:t>
            </a:r>
            <a:r>
              <a:rPr spc="-5" dirty="0">
                <a:latin typeface="Arial"/>
                <a:cs typeface="Arial"/>
              </a:rPr>
              <a:t>khóa </a:t>
            </a:r>
            <a:r>
              <a:rPr spc="-30" dirty="0">
                <a:latin typeface="Arial"/>
                <a:cs typeface="Arial"/>
              </a:rPr>
              <a:t>for, </a:t>
            </a:r>
            <a:r>
              <a:rPr spc="-5" dirty="0">
                <a:latin typeface="Arial"/>
                <a:cs typeface="Arial"/>
              </a:rPr>
              <a:t>tiếp </a:t>
            </a:r>
            <a:r>
              <a:rPr dirty="0">
                <a:latin typeface="Arial"/>
                <a:cs typeface="Arial"/>
              </a:rPr>
              <a:t>theo </a:t>
            </a:r>
            <a:r>
              <a:rPr spc="-5" dirty="0">
                <a:latin typeface="Arial"/>
                <a:cs typeface="Arial"/>
              </a:rPr>
              <a:t>là dấu ngoặc đơn </a:t>
            </a:r>
            <a:r>
              <a:rPr dirty="0">
                <a:latin typeface="Arial"/>
                <a:cs typeface="Arial"/>
              </a:rPr>
              <a:t>có </a:t>
            </a:r>
            <a:r>
              <a:rPr spc="-5" dirty="0">
                <a:latin typeface="Arial"/>
                <a:cs typeface="Arial"/>
              </a:rPr>
              <a:t>chứa ba </a:t>
            </a:r>
            <a:r>
              <a:rPr spc="-11" dirty="0">
                <a:latin typeface="Arial"/>
                <a:cs typeface="Arial"/>
              </a:rPr>
              <a:t>biểu  </a:t>
            </a:r>
            <a:r>
              <a:rPr spc="-5" dirty="0">
                <a:latin typeface="Arial"/>
                <a:cs typeface="Arial"/>
              </a:rPr>
              <a:t>thức, mỗi trong </a:t>
            </a:r>
            <a:r>
              <a:rPr dirty="0">
                <a:latin typeface="Arial"/>
                <a:cs typeface="Arial"/>
              </a:rPr>
              <a:t>số </a:t>
            </a:r>
            <a:r>
              <a:rPr spc="-5" dirty="0">
                <a:latin typeface="Arial"/>
                <a:cs typeface="Arial"/>
              </a:rPr>
              <a:t>đó </a:t>
            </a:r>
            <a:r>
              <a:rPr spc="-11" dirty="0">
                <a:latin typeface="Arial"/>
                <a:cs typeface="Arial"/>
              </a:rPr>
              <a:t>được </a:t>
            </a:r>
            <a:r>
              <a:rPr spc="-5" dirty="0">
                <a:latin typeface="Arial"/>
                <a:cs typeface="Arial"/>
              </a:rPr>
              <a:t>phân </a:t>
            </a:r>
            <a:r>
              <a:rPr dirty="0">
                <a:latin typeface="Arial"/>
                <a:cs typeface="Arial"/>
              </a:rPr>
              <a:t>cách </a:t>
            </a:r>
            <a:r>
              <a:rPr spc="-5" dirty="0">
                <a:latin typeface="Arial"/>
                <a:cs typeface="Arial"/>
              </a:rPr>
              <a:t>bằng dấu chấm</a:t>
            </a:r>
            <a:r>
              <a:rPr spc="71" dirty="0">
                <a:latin typeface="Arial"/>
                <a:cs typeface="Arial"/>
              </a:rPr>
              <a:t> </a:t>
            </a:r>
            <a:r>
              <a:rPr spc="-49" dirty="0">
                <a:latin typeface="Arial"/>
                <a:cs typeface="Arial"/>
              </a:rPr>
              <a:t>phẩy.</a:t>
            </a:r>
            <a:endParaRPr>
              <a:latin typeface="Arial"/>
              <a:cs typeface="Arial"/>
            </a:endParaRPr>
          </a:p>
          <a:p>
            <a:pPr>
              <a:spcBef>
                <a:spcPts val="11"/>
              </a:spcBef>
            </a:pPr>
            <a:endParaRPr sz="2400">
              <a:latin typeface="Times New Roman"/>
              <a:cs typeface="Times New Roman"/>
            </a:endParaRPr>
          </a:p>
          <a:p>
            <a:pPr marL="15114" marR="1372482">
              <a:lnSpc>
                <a:spcPts val="2225"/>
              </a:lnSpc>
            </a:pPr>
            <a:r>
              <a:rPr dirty="0">
                <a:latin typeface="Arial"/>
                <a:cs typeface="Arial"/>
              </a:rPr>
              <a:t>Ba </a:t>
            </a:r>
            <a:r>
              <a:rPr spc="-5" dirty="0">
                <a:latin typeface="Arial"/>
                <a:cs typeface="Arial"/>
              </a:rPr>
              <a:t>biểu thức đó là </a:t>
            </a:r>
            <a:r>
              <a:rPr b="1" dirty="0">
                <a:latin typeface="Arial"/>
                <a:cs typeface="Arial"/>
              </a:rPr>
              <a:t>initialization </a:t>
            </a:r>
            <a:r>
              <a:rPr b="1" spc="-5" dirty="0">
                <a:latin typeface="Arial"/>
                <a:cs typeface="Arial"/>
              </a:rPr>
              <a:t>expression</a:t>
            </a:r>
            <a:r>
              <a:rPr spc="-5" dirty="0">
                <a:latin typeface="Arial"/>
                <a:cs typeface="Arial"/>
              </a:rPr>
              <a:t>, </a:t>
            </a:r>
            <a:r>
              <a:rPr b="1" dirty="0">
                <a:latin typeface="Arial"/>
                <a:cs typeface="Arial"/>
              </a:rPr>
              <a:t>condition </a:t>
            </a:r>
            <a:r>
              <a:rPr b="1" spc="-5" dirty="0">
                <a:latin typeface="Arial"/>
                <a:cs typeface="Arial"/>
              </a:rPr>
              <a:t>expression</a:t>
            </a:r>
            <a:r>
              <a:rPr spc="-5">
                <a:latin typeface="Arial"/>
                <a:cs typeface="Arial"/>
              </a:rPr>
              <a:t>,  </a:t>
            </a:r>
            <a:r>
              <a:rPr b="1" spc="-5" smtClean="0">
                <a:latin typeface="Arial"/>
                <a:cs typeface="Arial"/>
              </a:rPr>
              <a:t>increment/decrement</a:t>
            </a:r>
            <a:r>
              <a:rPr lang="en-US" b="1" spc="-5" smtClean="0">
                <a:latin typeface="Arial"/>
                <a:cs typeface="Arial"/>
              </a:rPr>
              <a:t> expression </a:t>
            </a:r>
            <a:r>
              <a:rPr spc="-5" smtClean="0">
                <a:latin typeface="Arial"/>
                <a:cs typeface="Arial"/>
              </a:rPr>
              <a:t>.</a:t>
            </a:r>
            <a:endParaRPr>
              <a:latin typeface="Arial"/>
              <a:cs typeface="Arial"/>
            </a:endParaRPr>
          </a:p>
          <a:p>
            <a:pPr>
              <a:spcBef>
                <a:spcPts val="60"/>
              </a:spcBef>
            </a:pPr>
            <a:endParaRPr sz="2700">
              <a:latin typeface="Times New Roman"/>
              <a:cs typeface="Times New Roman"/>
            </a:endParaRPr>
          </a:p>
          <a:p>
            <a:pPr marL="212371">
              <a:spcBef>
                <a:spcPts val="5"/>
              </a:spcBef>
            </a:pPr>
            <a:r>
              <a:rPr b="1" spc="5" dirty="0">
                <a:latin typeface="Calibri"/>
                <a:cs typeface="Calibri"/>
              </a:rPr>
              <a:t>Cú</a:t>
            </a:r>
            <a:r>
              <a:rPr b="1" spc="-19" dirty="0">
                <a:latin typeface="Calibri"/>
                <a:cs typeface="Calibri"/>
              </a:rPr>
              <a:t> </a:t>
            </a:r>
            <a:r>
              <a:rPr b="1" spc="5" dirty="0">
                <a:latin typeface="Calibri"/>
                <a:cs typeface="Calibri"/>
              </a:rPr>
              <a:t>pháp:</a:t>
            </a:r>
            <a:endParaRPr>
              <a:latin typeface="Calibri"/>
              <a:cs typeface="Calibri"/>
            </a:endParaRPr>
          </a:p>
          <a:p>
            <a:pPr marL="312890">
              <a:lnSpc>
                <a:spcPts val="2577"/>
              </a:lnSpc>
              <a:spcBef>
                <a:spcPts val="703"/>
              </a:spcBef>
            </a:pPr>
            <a:r>
              <a:rPr spc="5" dirty="0">
                <a:latin typeface="Courier New"/>
                <a:cs typeface="Courier New"/>
              </a:rPr>
              <a:t>for </a:t>
            </a:r>
            <a:r>
              <a:rPr dirty="0">
                <a:latin typeface="Courier New"/>
                <a:cs typeface="Courier New"/>
              </a:rPr>
              <a:t>(initialization; condition;</a:t>
            </a:r>
            <a:r>
              <a:rPr spc="95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increment/decrement)</a:t>
            </a:r>
            <a:endParaRPr>
              <a:latin typeface="Courier New"/>
              <a:cs typeface="Courier New"/>
            </a:endParaRPr>
          </a:p>
          <a:p>
            <a:pPr marL="312890">
              <a:lnSpc>
                <a:spcPts val="2523"/>
              </a:lnSpc>
            </a:pPr>
            <a:r>
              <a:rPr spc="5" dirty="0">
                <a:latin typeface="Courier New"/>
                <a:cs typeface="Courier New"/>
              </a:rPr>
              <a:t>{</a:t>
            </a:r>
            <a:endParaRPr>
              <a:latin typeface="Courier New"/>
              <a:cs typeface="Courier New"/>
            </a:endParaRPr>
          </a:p>
          <a:p>
            <a:pPr marL="312890">
              <a:lnSpc>
                <a:spcPts val="2583"/>
              </a:lnSpc>
            </a:pPr>
            <a:r>
              <a:rPr spc="5" dirty="0">
                <a:latin typeface="Courier New"/>
                <a:cs typeface="Courier New"/>
              </a:rPr>
              <a:t>// </a:t>
            </a:r>
            <a:r>
              <a:rPr dirty="0">
                <a:latin typeface="Courier New"/>
                <a:cs typeface="Courier New"/>
              </a:rPr>
              <a:t>statements;</a:t>
            </a:r>
            <a:endParaRPr>
              <a:latin typeface="Courier New"/>
              <a:cs typeface="Courier New"/>
            </a:endParaRPr>
          </a:p>
          <a:p>
            <a:pPr marL="312890">
              <a:spcBef>
                <a:spcPts val="534"/>
              </a:spcBef>
            </a:pPr>
            <a:r>
              <a:rPr spc="5" dirty="0">
                <a:latin typeface="Courier New"/>
                <a:cs typeface="Courier New"/>
              </a:rPr>
              <a:t>}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4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14- Vòng lặp và mảng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03009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8" y="26641"/>
            <a:ext cx="4397586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60" dirty="0"/>
              <a:t>Vòng </a:t>
            </a:r>
            <a:r>
              <a:rPr spc="-5" dirty="0"/>
              <a:t>lặp </a:t>
            </a:r>
            <a:r>
              <a:rPr spc="-41" dirty="0"/>
              <a:t>for</a:t>
            </a:r>
            <a:r>
              <a:rPr spc="-11" dirty="0"/>
              <a:t> </a:t>
            </a:r>
            <a:r>
              <a:rPr dirty="0"/>
              <a:t>2-4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9" y="933069"/>
            <a:ext cx="2044699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Các dạng</a:t>
            </a:r>
            <a:r>
              <a:rPr spc="-90" dirty="0">
                <a:latin typeface="Calibri"/>
                <a:cs typeface="Calibri"/>
              </a:rPr>
              <a:t> </a:t>
            </a:r>
            <a:r>
              <a:rPr spc="-65" dirty="0">
                <a:latin typeface="Calibri"/>
                <a:cs typeface="Calibri"/>
              </a:rPr>
              <a:t>for.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7347" y="1447801"/>
            <a:ext cx="10480434" cy="3962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14- Vòng lặp và mảng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07189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8" y="15211"/>
            <a:ext cx="4397586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60" dirty="0"/>
              <a:t>Vòng </a:t>
            </a:r>
            <a:r>
              <a:rPr spc="-5" dirty="0"/>
              <a:t>lặp </a:t>
            </a:r>
            <a:r>
              <a:rPr spc="-41" dirty="0"/>
              <a:t>for</a:t>
            </a:r>
            <a:r>
              <a:rPr spc="-11" dirty="0"/>
              <a:t> </a:t>
            </a:r>
            <a:r>
              <a:rPr dirty="0"/>
              <a:t>3-4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5" y="724840"/>
            <a:ext cx="11021060" cy="4272456"/>
          </a:xfrm>
          <a:prstGeom prst="rect">
            <a:avLst/>
          </a:prstGeom>
        </p:spPr>
        <p:txBody>
          <a:bodyPr vert="horz" wrap="square" lIns="0" tIns="215396" rIns="0" bIns="0" rtlCol="0">
            <a:spAutoFit/>
          </a:bodyPr>
          <a:lstStyle/>
          <a:p>
            <a:pPr marL="341610" indent="-326493">
              <a:spcBef>
                <a:spcPts val="1696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23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dụ</a:t>
            </a:r>
            <a:endParaRPr>
              <a:latin typeface="Calibri"/>
              <a:cs typeface="Calibri"/>
            </a:endParaRPr>
          </a:p>
          <a:p>
            <a:pPr marL="300796">
              <a:lnSpc>
                <a:spcPts val="2577"/>
              </a:lnSpc>
              <a:spcBef>
                <a:spcPts val="1582"/>
              </a:spcBef>
            </a:pPr>
            <a:r>
              <a:rPr spc="5" dirty="0">
                <a:latin typeface="Courier New"/>
                <a:cs typeface="Courier New"/>
              </a:rPr>
              <a:t>&lt;script&gt;</a:t>
            </a:r>
            <a:endParaRPr>
              <a:latin typeface="Courier New"/>
              <a:cs typeface="Courier New"/>
            </a:endParaRPr>
          </a:p>
          <a:p>
            <a:pPr marL="300796">
              <a:lnSpc>
                <a:spcPts val="2523"/>
              </a:lnSpc>
            </a:pPr>
            <a:r>
              <a:rPr spc="5" dirty="0">
                <a:latin typeface="Courier New"/>
                <a:cs typeface="Courier New"/>
              </a:rPr>
              <a:t>var </a:t>
            </a:r>
            <a:r>
              <a:rPr dirty="0">
                <a:latin typeface="Courier New"/>
                <a:cs typeface="Courier New"/>
              </a:rPr>
              <a:t>inputNum </a:t>
            </a:r>
            <a:r>
              <a:rPr spc="5" dirty="0">
                <a:latin typeface="Courier New"/>
                <a:cs typeface="Courier New"/>
              </a:rPr>
              <a:t>= prompt(‘Enter </a:t>
            </a:r>
            <a:r>
              <a:rPr dirty="0">
                <a:latin typeface="Courier New"/>
                <a:cs typeface="Courier New"/>
              </a:rPr>
              <a:t>any</a:t>
            </a:r>
            <a:r>
              <a:rPr spc="41" dirty="0">
                <a:latin typeface="Courier New"/>
                <a:cs typeface="Courier New"/>
              </a:rPr>
              <a:t> </a:t>
            </a:r>
            <a:r>
              <a:rPr spc="5" dirty="0">
                <a:latin typeface="Courier New"/>
                <a:cs typeface="Courier New"/>
              </a:rPr>
              <a:t>number:’);</a:t>
            </a:r>
            <a:endParaRPr>
              <a:latin typeface="Courier New"/>
              <a:cs typeface="Courier New"/>
            </a:endParaRPr>
          </a:p>
          <a:p>
            <a:pPr marL="300796">
              <a:lnSpc>
                <a:spcPts val="2529"/>
              </a:lnSpc>
            </a:pPr>
            <a:r>
              <a:rPr spc="5" dirty="0">
                <a:latin typeface="Courier New"/>
                <a:cs typeface="Courier New"/>
              </a:rPr>
              <a:t>var </a:t>
            </a:r>
            <a:r>
              <a:rPr dirty="0">
                <a:latin typeface="Courier New"/>
                <a:cs typeface="Courier New"/>
              </a:rPr>
              <a:t>result </a:t>
            </a:r>
            <a:r>
              <a:rPr spc="5" dirty="0">
                <a:latin typeface="Courier New"/>
                <a:cs typeface="Courier New"/>
              </a:rPr>
              <a:t>=</a:t>
            </a:r>
            <a:r>
              <a:rPr spc="30" dirty="0">
                <a:latin typeface="Courier New"/>
                <a:cs typeface="Courier New"/>
              </a:rPr>
              <a:t> </a:t>
            </a:r>
            <a:r>
              <a:rPr spc="5" dirty="0">
                <a:latin typeface="Courier New"/>
                <a:cs typeface="Courier New"/>
              </a:rPr>
              <a:t>0;</a:t>
            </a:r>
            <a:endParaRPr>
              <a:latin typeface="Courier New"/>
              <a:cs typeface="Courier New"/>
            </a:endParaRPr>
          </a:p>
          <a:p>
            <a:pPr marL="300796" marR="6047">
              <a:lnSpc>
                <a:spcPts val="2512"/>
              </a:lnSpc>
              <a:spcBef>
                <a:spcPts val="136"/>
              </a:spcBef>
            </a:pPr>
            <a:r>
              <a:rPr dirty="0">
                <a:latin typeface="Courier New"/>
                <a:cs typeface="Courier New"/>
              </a:rPr>
              <a:t>document.write </a:t>
            </a:r>
            <a:r>
              <a:rPr spc="5" dirty="0">
                <a:latin typeface="Courier New"/>
                <a:cs typeface="Courier New"/>
              </a:rPr>
              <a:t>(‘Multiples of: ‘ + </a:t>
            </a:r>
            <a:r>
              <a:rPr dirty="0">
                <a:latin typeface="Courier New"/>
                <a:cs typeface="Courier New"/>
              </a:rPr>
              <a:t>inputNum </a:t>
            </a:r>
            <a:r>
              <a:rPr spc="5" dirty="0">
                <a:latin typeface="Courier New"/>
                <a:cs typeface="Courier New"/>
              </a:rPr>
              <a:t>+ ‘&lt;br /&gt;’);  for </a:t>
            </a:r>
            <a:r>
              <a:rPr dirty="0">
                <a:latin typeface="Courier New"/>
                <a:cs typeface="Courier New"/>
              </a:rPr>
              <a:t>(var i=1; i&lt;=10;</a:t>
            </a:r>
            <a:r>
              <a:rPr spc="30" dirty="0">
                <a:latin typeface="Courier New"/>
                <a:cs typeface="Courier New"/>
              </a:rPr>
              <a:t> </a:t>
            </a:r>
            <a:r>
              <a:rPr spc="5" dirty="0">
                <a:latin typeface="Courier New"/>
                <a:cs typeface="Courier New"/>
              </a:rPr>
              <a:t>i++)</a:t>
            </a:r>
            <a:endParaRPr>
              <a:latin typeface="Courier New"/>
              <a:cs typeface="Courier New"/>
            </a:endParaRPr>
          </a:p>
          <a:p>
            <a:pPr marL="300796">
              <a:lnSpc>
                <a:spcPts val="2409"/>
              </a:lnSpc>
            </a:pPr>
            <a:r>
              <a:rPr spc="5" dirty="0">
                <a:latin typeface="Courier New"/>
                <a:cs typeface="Courier New"/>
              </a:rPr>
              <a:t>{</a:t>
            </a:r>
            <a:endParaRPr>
              <a:latin typeface="Courier New"/>
              <a:cs typeface="Courier New"/>
            </a:endParaRPr>
          </a:p>
          <a:p>
            <a:pPr marL="812457">
              <a:lnSpc>
                <a:spcPts val="2523"/>
              </a:lnSpc>
            </a:pPr>
            <a:r>
              <a:rPr dirty="0">
                <a:latin typeface="Courier New"/>
                <a:cs typeface="Courier New"/>
              </a:rPr>
              <a:t>result </a:t>
            </a:r>
            <a:r>
              <a:rPr spc="5" dirty="0">
                <a:latin typeface="Courier New"/>
                <a:cs typeface="Courier New"/>
              </a:rPr>
              <a:t>= </a:t>
            </a:r>
            <a:r>
              <a:rPr dirty="0">
                <a:latin typeface="Courier New"/>
                <a:cs typeface="Courier New"/>
              </a:rPr>
              <a:t>inputNum </a:t>
            </a:r>
            <a:r>
              <a:rPr spc="5" dirty="0">
                <a:latin typeface="Courier New"/>
                <a:cs typeface="Courier New"/>
              </a:rPr>
              <a:t>* i</a:t>
            </a:r>
            <a:r>
              <a:rPr spc="30" dirty="0">
                <a:latin typeface="Courier New"/>
                <a:cs typeface="Courier New"/>
              </a:rPr>
              <a:t> </a:t>
            </a:r>
            <a:r>
              <a:rPr spc="5" dirty="0">
                <a:latin typeface="Courier New"/>
                <a:cs typeface="Courier New"/>
              </a:rPr>
              <a:t>;</a:t>
            </a:r>
            <a:endParaRPr>
              <a:latin typeface="Courier New"/>
              <a:cs typeface="Courier New"/>
            </a:endParaRPr>
          </a:p>
          <a:p>
            <a:pPr marL="1663454" marR="517706" indent="-851000">
              <a:lnSpc>
                <a:spcPts val="2523"/>
              </a:lnSpc>
              <a:spcBef>
                <a:spcPts val="119"/>
              </a:spcBef>
              <a:tabLst>
                <a:tab pos="5910897" algn="l"/>
                <a:tab pos="6420287" algn="l"/>
                <a:tab pos="8291579" algn="l"/>
                <a:tab pos="8799461" algn="l"/>
              </a:tabLst>
            </a:pPr>
            <a:r>
              <a:rPr dirty="0">
                <a:latin typeface="Courier New"/>
                <a:cs typeface="Courier New"/>
              </a:rPr>
              <a:t>document.write (inputNum</a:t>
            </a:r>
            <a:r>
              <a:rPr spc="130" dirty="0">
                <a:latin typeface="Courier New"/>
                <a:cs typeface="Courier New"/>
              </a:rPr>
              <a:t> </a:t>
            </a:r>
            <a:r>
              <a:rPr spc="5" dirty="0">
                <a:latin typeface="Courier New"/>
                <a:cs typeface="Courier New"/>
              </a:rPr>
              <a:t>+</a:t>
            </a:r>
            <a:r>
              <a:rPr spc="19" dirty="0">
                <a:latin typeface="Courier New"/>
                <a:cs typeface="Courier New"/>
              </a:rPr>
              <a:t> </a:t>
            </a:r>
            <a:r>
              <a:rPr spc="5" dirty="0">
                <a:latin typeface="Courier New"/>
                <a:cs typeface="Courier New"/>
              </a:rPr>
              <a:t>‘	*	‘ + i</a:t>
            </a:r>
            <a:r>
              <a:rPr spc="35" dirty="0">
                <a:latin typeface="Courier New"/>
                <a:cs typeface="Courier New"/>
              </a:rPr>
              <a:t> </a:t>
            </a:r>
            <a:r>
              <a:rPr spc="5" dirty="0">
                <a:latin typeface="Courier New"/>
                <a:cs typeface="Courier New"/>
              </a:rPr>
              <a:t>+</a:t>
            </a:r>
            <a:r>
              <a:rPr spc="19" dirty="0">
                <a:latin typeface="Courier New"/>
                <a:cs typeface="Courier New"/>
              </a:rPr>
              <a:t> </a:t>
            </a:r>
            <a:r>
              <a:rPr spc="5" dirty="0">
                <a:latin typeface="Courier New"/>
                <a:cs typeface="Courier New"/>
              </a:rPr>
              <a:t>‘	=	‘</a:t>
            </a:r>
            <a:r>
              <a:rPr spc="-90" dirty="0">
                <a:latin typeface="Courier New"/>
                <a:cs typeface="Courier New"/>
              </a:rPr>
              <a:t> </a:t>
            </a:r>
            <a:r>
              <a:rPr spc="5" dirty="0">
                <a:latin typeface="Courier New"/>
                <a:cs typeface="Courier New"/>
              </a:rPr>
              <a:t>+  </a:t>
            </a:r>
            <a:r>
              <a:rPr dirty="0">
                <a:latin typeface="Courier New"/>
                <a:cs typeface="Courier New"/>
              </a:rPr>
              <a:t>result </a:t>
            </a:r>
            <a:r>
              <a:rPr spc="5" dirty="0">
                <a:latin typeface="Courier New"/>
                <a:cs typeface="Courier New"/>
              </a:rPr>
              <a:t>+ </a:t>
            </a:r>
            <a:r>
              <a:rPr dirty="0">
                <a:latin typeface="Courier New"/>
                <a:cs typeface="Courier New"/>
              </a:rPr>
              <a:t>‘&lt;br</a:t>
            </a:r>
            <a:r>
              <a:rPr spc="30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/&gt;’);</a:t>
            </a:r>
            <a:endParaRPr>
              <a:latin typeface="Courier New"/>
              <a:cs typeface="Courier New"/>
            </a:endParaRPr>
          </a:p>
          <a:p>
            <a:pPr marL="300796">
              <a:lnSpc>
                <a:spcPts val="2469"/>
              </a:lnSpc>
            </a:pPr>
            <a:r>
              <a:rPr spc="5" dirty="0">
                <a:latin typeface="Courier New"/>
                <a:cs typeface="Courier New"/>
              </a:rPr>
              <a:t>}</a:t>
            </a:r>
            <a:endParaRPr>
              <a:latin typeface="Courier New"/>
              <a:cs typeface="Courier New"/>
            </a:endParaRPr>
          </a:p>
          <a:p>
            <a:pPr marL="300796">
              <a:spcBef>
                <a:spcPts val="529"/>
              </a:spcBef>
            </a:pPr>
            <a:r>
              <a:rPr dirty="0">
                <a:latin typeface="Courier New"/>
                <a:cs typeface="Courier New"/>
              </a:rPr>
              <a:t>&lt;/script&gt;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14- Vòng lặp và mảng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24812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7152</TotalTime>
  <Words>2976</Words>
  <Application>Microsoft Office PowerPoint</Application>
  <PresentationFormat>Custom</PresentationFormat>
  <Paragraphs>441</Paragraphs>
  <Slides>43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45" baseType="lpstr">
      <vt:lpstr>Office Theme</vt:lpstr>
      <vt:lpstr>1_Office Theme</vt:lpstr>
      <vt:lpstr>Bài 14 Vòng lặp và mảng </vt:lpstr>
      <vt:lpstr>Mục tiêu</vt:lpstr>
      <vt:lpstr>Giới thiệu</vt:lpstr>
      <vt:lpstr>Vòng lặp while 1-3</vt:lpstr>
      <vt:lpstr>Vòng lặp while 2-3</vt:lpstr>
      <vt:lpstr>Vòng lặp while 3-3</vt:lpstr>
      <vt:lpstr>Vòng lặp for 1-4</vt:lpstr>
      <vt:lpstr>Vòng lặp for 2-4</vt:lpstr>
      <vt:lpstr>Vòng lặp for 3-4</vt:lpstr>
      <vt:lpstr>Vòng lặp for 4-4</vt:lpstr>
      <vt:lpstr>Vòng lặp do-while 1-4</vt:lpstr>
      <vt:lpstr>Vòng lặp do-while 2-4</vt:lpstr>
      <vt:lpstr>Vòng lặp do-while 3-4</vt:lpstr>
      <vt:lpstr>Vòng lặp do-while 4-4</vt:lpstr>
      <vt:lpstr>Câu lệnh break 1-3</vt:lpstr>
      <vt:lpstr>Câu lệnh break 2-3</vt:lpstr>
      <vt:lpstr>Câu lệnh break 3-3</vt:lpstr>
      <vt:lpstr>Câu lệnh continue 1-3</vt:lpstr>
      <vt:lpstr>Câu lệnh continue 2-3</vt:lpstr>
      <vt:lpstr>Câu lệnh continue 3-3</vt:lpstr>
      <vt:lpstr>Mảng</vt:lpstr>
      <vt:lpstr>Mảng một chiều 1-3</vt:lpstr>
      <vt:lpstr>Mảng một chiều 2-3</vt:lpstr>
      <vt:lpstr>Mảng một chiều 3-3</vt:lpstr>
      <vt:lpstr>Truy cập mảng một chiều 1-4</vt:lpstr>
      <vt:lpstr>Truy cập mảng một chiều 2-4</vt:lpstr>
      <vt:lpstr>Truy cập mảng một chiều 3-4</vt:lpstr>
      <vt:lpstr>Truy cập mảng một chiều 4-4</vt:lpstr>
      <vt:lpstr>Mảng đa chiều 1-2</vt:lpstr>
      <vt:lpstr>Mảng đa chiều 2-2</vt:lpstr>
      <vt:lpstr>Truy cập mảng hai chiều 1-3</vt:lpstr>
      <vt:lpstr>Truy cập mảng hai chiều 2-3</vt:lpstr>
      <vt:lpstr>Truy cập mảng hai chiều 4-4</vt:lpstr>
      <vt:lpstr>Các phương thức của mảng 1-3</vt:lpstr>
      <vt:lpstr>Các phương thức của mảng 2-3</vt:lpstr>
      <vt:lpstr>Các phương thức của mảng 3-3</vt:lpstr>
      <vt:lpstr>Vòng lặp for..in 1-3</vt:lpstr>
      <vt:lpstr>Vòng lặp for..in 2-3</vt:lpstr>
      <vt:lpstr>Vòng lặp for..in 3-3</vt:lpstr>
      <vt:lpstr>Tổng kết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Huy Dang</dc:creator>
  <cp:lastModifiedBy>Nguyen </cp:lastModifiedBy>
  <cp:revision>2462</cp:revision>
  <dcterms:created xsi:type="dcterms:W3CDTF">2018-01-11T08:27:42Z</dcterms:created>
  <dcterms:modified xsi:type="dcterms:W3CDTF">2020-03-14T03:56:51Z</dcterms:modified>
</cp:coreProperties>
</file>